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4.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64" r:id="rId3"/>
    <p:sldId id="326" r:id="rId4"/>
    <p:sldId id="334" r:id="rId5"/>
    <p:sldId id="327" r:id="rId6"/>
    <p:sldId id="335" r:id="rId7"/>
    <p:sldId id="328" r:id="rId8"/>
    <p:sldId id="336" r:id="rId9"/>
    <p:sldId id="341" r:id="rId10"/>
    <p:sldId id="342" r:id="rId11"/>
    <p:sldId id="343" r:id="rId12"/>
    <p:sldId id="344" r:id="rId13"/>
    <p:sldId id="329" r:id="rId14"/>
    <p:sldId id="337" r:id="rId15"/>
    <p:sldId id="338" r:id="rId16"/>
    <p:sldId id="339" r:id="rId17"/>
    <p:sldId id="330" r:id="rId18"/>
    <p:sldId id="345" r:id="rId19"/>
    <p:sldId id="346" r:id="rId20"/>
    <p:sldId id="347" r:id="rId21"/>
    <p:sldId id="348" r:id="rId22"/>
    <p:sldId id="296" r:id="rId23"/>
    <p:sldId id="299" r:id="rId24"/>
    <p:sldId id="298" r:id="rId25"/>
    <p:sldId id="300" r:id="rId26"/>
    <p:sldId id="301" r:id="rId27"/>
    <p:sldId id="302" r:id="rId28"/>
    <p:sldId id="303" r:id="rId29"/>
    <p:sldId id="271" r:id="rId30"/>
    <p:sldId id="282" r:id="rId31"/>
    <p:sldId id="304" r:id="rId32"/>
    <p:sldId id="305" r:id="rId33"/>
    <p:sldId id="306" r:id="rId34"/>
    <p:sldId id="307" r:id="rId35"/>
    <p:sldId id="308" r:id="rId36"/>
    <p:sldId id="324" r:id="rId37"/>
    <p:sldId id="309" r:id="rId38"/>
    <p:sldId id="310" r:id="rId39"/>
    <p:sldId id="311" r:id="rId40"/>
    <p:sldId id="312" r:id="rId41"/>
    <p:sldId id="313" r:id="rId42"/>
    <p:sldId id="314" r:id="rId43"/>
    <p:sldId id="322" r:id="rId44"/>
    <p:sldId id="321" r:id="rId45"/>
    <p:sldId id="315" r:id="rId46"/>
    <p:sldId id="316" r:id="rId47"/>
    <p:sldId id="317" r:id="rId48"/>
    <p:sldId id="319" r:id="rId49"/>
    <p:sldId id="320" r:id="rId50"/>
    <p:sldId id="325" r:id="rId51"/>
    <p:sldId id="323" r:id="rId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B0F0"/>
    <a:srgbClr val="000000"/>
    <a:srgbClr val="996633"/>
    <a:srgbClr val="FF0000"/>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79" autoAdjust="0"/>
    <p:restoredTop sz="96582" autoAdjust="0"/>
  </p:normalViewPr>
  <p:slideViewPr>
    <p:cSldViewPr snapToGrid="0" showGuides="1">
      <p:cViewPr varScale="1">
        <p:scale>
          <a:sx n="101" d="100"/>
          <a:sy n="101" d="100"/>
        </p:scale>
        <p:origin x="132" y="300"/>
      </p:cViewPr>
      <p:guideLst>
        <p:guide pos="3840"/>
        <p:guide orient="horz" pos="2183"/>
      </p:guideLst>
    </p:cSldViewPr>
  </p:slideViewPr>
  <p:outlineViewPr>
    <p:cViewPr>
      <p:scale>
        <a:sx n="33" d="100"/>
        <a:sy n="33" d="100"/>
      </p:scale>
      <p:origin x="0" y="-29004"/>
    </p:cViewPr>
  </p:outlineViewPr>
  <p:notesTextViewPr>
    <p:cViewPr>
      <p:scale>
        <a:sx n="50" d="100"/>
        <a:sy n="50" d="100"/>
      </p:scale>
      <p:origin x="0" y="0"/>
    </p:cViewPr>
  </p:notesTextViewPr>
  <p:sorterViewPr>
    <p:cViewPr>
      <p:scale>
        <a:sx n="100" d="100"/>
        <a:sy n="100" d="100"/>
      </p:scale>
      <p:origin x="0" y="-3072"/>
    </p:cViewPr>
  </p:sorterViewPr>
  <p:notesViewPr>
    <p:cSldViewPr snapToGrid="0" showGuides="1">
      <p:cViewPr varScale="1">
        <p:scale>
          <a:sx n="90" d="100"/>
          <a:sy n="90" d="100"/>
        </p:scale>
        <p:origin x="3696"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B93A6E-102C-422B-9BDB-345E98A5007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kumimoji="1" lang="ja-JP" altLang="en-US"/>
        </a:p>
      </dgm:t>
    </dgm:pt>
    <dgm:pt modelId="{75B98534-EBB3-4D36-B7F8-C4C41F50CCC8}">
      <dgm:prSet phldrT="[テキスト]"/>
      <dgm:spPr>
        <a:solidFill>
          <a:schemeClr val="bg1"/>
        </a:solidFill>
        <a:ln>
          <a:solidFill>
            <a:schemeClr val="tx1"/>
          </a:solidFill>
        </a:ln>
      </dgm:spPr>
      <dgm:t>
        <a:bodyPr anchor="ctr"/>
        <a:lstStyle/>
        <a:p>
          <a:r>
            <a:rPr kumimoji="1" lang="ja-JP" altLang="en-US" b="1" dirty="0" smtClean="0">
              <a:solidFill>
                <a:schemeClr val="tx1"/>
              </a:solidFill>
              <a:latin typeface="BIZ UDPゴシック" panose="020B0400000000000000" pitchFamily="50" charset="-128"/>
              <a:ea typeface="BIZ UDPゴシック" panose="020B0400000000000000" pitchFamily="50" charset="-128"/>
            </a:rPr>
            <a:t>読書の目的</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dgm:t>
    </dgm:pt>
    <dgm:pt modelId="{D855BB1E-2414-48E7-8A8E-A1327CBB9D19}" type="parTrans" cxnId="{81CEF0B4-B76B-42D2-9D11-344964D207BD}">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EE2BDD01-9568-4054-86E2-39F1172FF4CE}" type="sibTrans" cxnId="{81CEF0B4-B76B-42D2-9D11-344964D207BD}">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45396065-552C-4B7B-BB3E-B6B05072B67D}">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リフレッシュ・心頭滅却</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8912AFBF-86B8-45E6-9356-040E26AAA4DA}" type="parTrans" cxnId="{DA155882-D852-46C3-8213-BC31135C326E}">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BDADD2D-C47B-408D-B752-B9C6688E63D1}" type="sibTrans" cxnId="{DA155882-D852-46C3-8213-BC31135C326E}">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361E3C9-CB3C-464E-98DD-5365F7AEE109}">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専門知識の習得</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B72890D4-28E5-473C-9DF4-899BD47B7D8B}" type="parTrans" cxnId="{E22B3B25-764B-4420-8C60-C80DDBF4E29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DF889017-1BAD-4DBE-9BD1-55242299884D}" type="sibTrans" cxnId="{E22B3B25-764B-4420-8C60-C80DDBF4E29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DD0A54F4-FC1B-4D16-8D43-42A51F3BB43A}">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哲学・倫理・道徳の</a:t>
          </a:r>
          <a:endParaRPr kumimoji="1" lang="en-US" altLang="ja-JP" sz="3200" dirty="0" smtClean="0">
            <a:solidFill>
              <a:schemeClr val="tx1"/>
            </a:solidFill>
            <a:latin typeface="BIZ UDPゴシック" panose="020B0400000000000000" pitchFamily="50" charset="-128"/>
            <a:ea typeface="BIZ UDPゴシック" panose="020B0400000000000000" pitchFamily="50" charset="-128"/>
          </a:endParaRPr>
        </a:p>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指針を得る</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6FB652C5-AA68-46C3-B366-D3CE0E1E21BE}" type="parTrans" cxnId="{D1666604-577F-46A4-84CA-2E1698225704}">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8E7C4E9-513A-4C7A-B168-B21856AA4158}" type="sibTrans" cxnId="{D1666604-577F-46A4-84CA-2E1698225704}">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A67C142F-1CB7-4A6F-A581-892A9DA38F1F}">
      <dgm:prSet phldrT="[テキスト]" custT="1"/>
      <dgm:spPr>
        <a:solidFill>
          <a:srgbClr val="00B0F0"/>
        </a:solidFill>
        <a:ln>
          <a:solidFill>
            <a:schemeClr val="tx1"/>
          </a:solidFill>
        </a:ln>
      </dgm:spPr>
      <dgm:t>
        <a:bodyPr anchor="t"/>
        <a:lstStyle/>
        <a:p>
          <a:pPr>
            <a:lnSpc>
              <a:spcPts val="4000"/>
            </a:lnSpc>
          </a:pPr>
          <a:r>
            <a:rPr kumimoji="1" lang="ja-JP" altLang="en-US" sz="6000" dirty="0" smtClean="0">
              <a:solidFill>
                <a:schemeClr val="tx1"/>
              </a:solidFill>
              <a:latin typeface="BIZ UDPゴシック" panose="020B0400000000000000" pitchFamily="50" charset="-128"/>
              <a:ea typeface="BIZ UDPゴシック" panose="020B0400000000000000" pitchFamily="50" charset="-128"/>
            </a:rPr>
            <a:t>言語感覚の</a:t>
          </a:r>
          <a:endParaRPr kumimoji="1" lang="en-US" altLang="ja-JP" sz="6000" dirty="0" smtClean="0">
            <a:solidFill>
              <a:schemeClr val="tx1"/>
            </a:solidFill>
            <a:latin typeface="BIZ UDPゴシック" panose="020B0400000000000000" pitchFamily="50" charset="-128"/>
            <a:ea typeface="BIZ UDPゴシック" panose="020B0400000000000000" pitchFamily="50" charset="-128"/>
          </a:endParaRPr>
        </a:p>
        <a:p>
          <a:pPr>
            <a:lnSpc>
              <a:spcPts val="4000"/>
            </a:lnSpc>
          </a:pPr>
          <a:r>
            <a:rPr kumimoji="1" lang="ja-JP" altLang="en-US" sz="6000" dirty="0" smtClean="0">
              <a:solidFill>
                <a:schemeClr val="tx1"/>
              </a:solidFill>
              <a:latin typeface="BIZ UDPゴシック" panose="020B0400000000000000" pitchFamily="50" charset="-128"/>
              <a:ea typeface="BIZ UDPゴシック" panose="020B0400000000000000" pitchFamily="50" charset="-128"/>
            </a:rPr>
            <a:t>共有</a:t>
          </a:r>
          <a:endParaRPr kumimoji="1" lang="ja-JP" altLang="en-US" sz="6000" dirty="0">
            <a:solidFill>
              <a:schemeClr val="tx1"/>
            </a:solidFill>
            <a:latin typeface="BIZ UDPゴシック" panose="020B0400000000000000" pitchFamily="50" charset="-128"/>
            <a:ea typeface="BIZ UDPゴシック" panose="020B0400000000000000" pitchFamily="50" charset="-128"/>
          </a:endParaRPr>
        </a:p>
      </dgm:t>
    </dgm:pt>
    <dgm:pt modelId="{8DA7DB57-AA0B-4A67-B6A2-7C52D69B63B2}" type="parTrans" cxnId="{D7D76923-91EA-48DE-856B-EF9D3ACA128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B46CBAB-889D-4073-B80B-27303F58F2BF}" type="sibTrans" cxnId="{D7D76923-91EA-48DE-856B-EF9D3ACA128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15D532C-A801-44A5-8F3A-152E7260B250}" type="pres">
      <dgm:prSet presAssocID="{EBB93A6E-102C-422B-9BDB-345E98A5007D}" presName="diagram" presStyleCnt="0">
        <dgm:presLayoutVars>
          <dgm:chMax val="1"/>
          <dgm:dir/>
          <dgm:animLvl val="ctr"/>
          <dgm:resizeHandles val="exact"/>
        </dgm:presLayoutVars>
      </dgm:prSet>
      <dgm:spPr/>
      <dgm:t>
        <a:bodyPr/>
        <a:lstStyle/>
        <a:p>
          <a:endParaRPr kumimoji="1" lang="ja-JP" altLang="en-US"/>
        </a:p>
      </dgm:t>
    </dgm:pt>
    <dgm:pt modelId="{FAC9D848-6EB8-4036-875A-14BDADC4A66D}" type="pres">
      <dgm:prSet presAssocID="{EBB93A6E-102C-422B-9BDB-345E98A5007D}" presName="matrix" presStyleCnt="0"/>
      <dgm:spPr/>
    </dgm:pt>
    <dgm:pt modelId="{DD41445E-5146-4163-984C-2F6B2B109E98}" type="pres">
      <dgm:prSet presAssocID="{EBB93A6E-102C-422B-9BDB-345E98A5007D}" presName="tile1" presStyleLbl="node1" presStyleIdx="0" presStyleCnt="4" custLinFactNeighborX="-2460"/>
      <dgm:spPr/>
      <dgm:t>
        <a:bodyPr/>
        <a:lstStyle/>
        <a:p>
          <a:endParaRPr kumimoji="1" lang="ja-JP" altLang="en-US"/>
        </a:p>
      </dgm:t>
    </dgm:pt>
    <dgm:pt modelId="{56DA2B47-FF12-46F6-8F68-AADA50B2BC30}" type="pres">
      <dgm:prSet presAssocID="{EBB93A6E-102C-422B-9BDB-345E98A5007D}" presName="tile1text" presStyleLbl="node1" presStyleIdx="0" presStyleCnt="4">
        <dgm:presLayoutVars>
          <dgm:chMax val="0"/>
          <dgm:chPref val="0"/>
          <dgm:bulletEnabled val="1"/>
        </dgm:presLayoutVars>
      </dgm:prSet>
      <dgm:spPr/>
      <dgm:t>
        <a:bodyPr/>
        <a:lstStyle/>
        <a:p>
          <a:endParaRPr kumimoji="1" lang="ja-JP" altLang="en-US"/>
        </a:p>
      </dgm:t>
    </dgm:pt>
    <dgm:pt modelId="{6C04B631-87AC-434F-9167-56CD2B84F02B}" type="pres">
      <dgm:prSet presAssocID="{EBB93A6E-102C-422B-9BDB-345E98A5007D}" presName="tile2" presStyleLbl="node1" presStyleIdx="1" presStyleCnt="4" custLinFactNeighborX="-2460"/>
      <dgm:spPr/>
      <dgm:t>
        <a:bodyPr/>
        <a:lstStyle/>
        <a:p>
          <a:endParaRPr kumimoji="1" lang="ja-JP" altLang="en-US"/>
        </a:p>
      </dgm:t>
    </dgm:pt>
    <dgm:pt modelId="{5BEE6865-4022-4D95-B68C-DD78126D74DD}" type="pres">
      <dgm:prSet presAssocID="{EBB93A6E-102C-422B-9BDB-345E98A5007D}" presName="tile2text" presStyleLbl="node1" presStyleIdx="1" presStyleCnt="4">
        <dgm:presLayoutVars>
          <dgm:chMax val="0"/>
          <dgm:chPref val="0"/>
          <dgm:bulletEnabled val="1"/>
        </dgm:presLayoutVars>
      </dgm:prSet>
      <dgm:spPr/>
      <dgm:t>
        <a:bodyPr/>
        <a:lstStyle/>
        <a:p>
          <a:endParaRPr kumimoji="1" lang="ja-JP" altLang="en-US"/>
        </a:p>
      </dgm:t>
    </dgm:pt>
    <dgm:pt modelId="{7A573A11-58F6-4120-AA8E-672A93E9ADB9}" type="pres">
      <dgm:prSet presAssocID="{EBB93A6E-102C-422B-9BDB-345E98A5007D}" presName="tile3" presStyleLbl="node1" presStyleIdx="2" presStyleCnt="4" custLinFactNeighborX="-2460"/>
      <dgm:spPr/>
      <dgm:t>
        <a:bodyPr/>
        <a:lstStyle/>
        <a:p>
          <a:endParaRPr kumimoji="1" lang="ja-JP" altLang="en-US"/>
        </a:p>
      </dgm:t>
    </dgm:pt>
    <dgm:pt modelId="{6D6BB14A-7B01-4B9E-A04F-C60CC5E03E9A}" type="pres">
      <dgm:prSet presAssocID="{EBB93A6E-102C-422B-9BDB-345E98A5007D}" presName="tile3text" presStyleLbl="node1" presStyleIdx="2" presStyleCnt="4">
        <dgm:presLayoutVars>
          <dgm:chMax val="0"/>
          <dgm:chPref val="0"/>
          <dgm:bulletEnabled val="1"/>
        </dgm:presLayoutVars>
      </dgm:prSet>
      <dgm:spPr/>
      <dgm:t>
        <a:bodyPr/>
        <a:lstStyle/>
        <a:p>
          <a:endParaRPr kumimoji="1" lang="ja-JP" altLang="en-US"/>
        </a:p>
      </dgm:t>
    </dgm:pt>
    <dgm:pt modelId="{6FA6BBFD-F7EF-4B22-9247-DD7E313B8798}" type="pres">
      <dgm:prSet presAssocID="{EBB93A6E-102C-422B-9BDB-345E98A5007D}" presName="tile4" presStyleLbl="node1" presStyleIdx="3" presStyleCnt="4" custLinFactNeighborX="-2460"/>
      <dgm:spPr/>
      <dgm:t>
        <a:bodyPr/>
        <a:lstStyle/>
        <a:p>
          <a:endParaRPr kumimoji="1" lang="ja-JP" altLang="en-US"/>
        </a:p>
      </dgm:t>
    </dgm:pt>
    <dgm:pt modelId="{84EA8556-5F7D-40D4-B75A-61B893364AC8}" type="pres">
      <dgm:prSet presAssocID="{EBB93A6E-102C-422B-9BDB-345E98A5007D}" presName="tile4text" presStyleLbl="node1" presStyleIdx="3" presStyleCnt="4">
        <dgm:presLayoutVars>
          <dgm:chMax val="0"/>
          <dgm:chPref val="0"/>
          <dgm:bulletEnabled val="1"/>
        </dgm:presLayoutVars>
      </dgm:prSet>
      <dgm:spPr/>
      <dgm:t>
        <a:bodyPr/>
        <a:lstStyle/>
        <a:p>
          <a:endParaRPr kumimoji="1" lang="ja-JP" altLang="en-US"/>
        </a:p>
      </dgm:t>
    </dgm:pt>
    <dgm:pt modelId="{F81AE5E3-7A3E-44E1-BCEA-50434221339A}" type="pres">
      <dgm:prSet presAssocID="{EBB93A6E-102C-422B-9BDB-345E98A5007D}" presName="centerTile" presStyleLbl="fgShp" presStyleIdx="0" presStyleCnt="1">
        <dgm:presLayoutVars>
          <dgm:chMax val="0"/>
          <dgm:chPref val="0"/>
        </dgm:presLayoutVars>
      </dgm:prSet>
      <dgm:spPr/>
      <dgm:t>
        <a:bodyPr/>
        <a:lstStyle/>
        <a:p>
          <a:endParaRPr kumimoji="1" lang="ja-JP" altLang="en-US"/>
        </a:p>
      </dgm:t>
    </dgm:pt>
  </dgm:ptLst>
  <dgm:cxnLst>
    <dgm:cxn modelId="{E22B3B25-764B-4420-8C60-C80DDBF4E298}" srcId="{75B98534-EBB3-4D36-B7F8-C4C41F50CCC8}" destId="{0361E3C9-CB3C-464E-98DD-5365F7AEE109}" srcOrd="1" destOrd="0" parTransId="{B72890D4-28E5-473C-9DF4-899BD47B7D8B}" sibTransId="{DF889017-1BAD-4DBE-9BD1-55242299884D}"/>
    <dgm:cxn modelId="{58E4334A-4B77-4001-8647-CB922ED3E8FA}" type="presOf" srcId="{45396065-552C-4B7B-BB3E-B6B05072B67D}" destId="{56DA2B47-FF12-46F6-8F68-AADA50B2BC30}" srcOrd="1" destOrd="0" presId="urn:microsoft.com/office/officeart/2005/8/layout/matrix1"/>
    <dgm:cxn modelId="{81CEF0B4-B76B-42D2-9D11-344964D207BD}" srcId="{EBB93A6E-102C-422B-9BDB-345E98A5007D}" destId="{75B98534-EBB3-4D36-B7F8-C4C41F50CCC8}" srcOrd="0" destOrd="0" parTransId="{D855BB1E-2414-48E7-8A8E-A1327CBB9D19}" sibTransId="{EE2BDD01-9568-4054-86E2-39F1172FF4CE}"/>
    <dgm:cxn modelId="{F6EEF610-9E15-48B8-8EB8-CAEE6242981A}" type="presOf" srcId="{75B98534-EBB3-4D36-B7F8-C4C41F50CCC8}" destId="{F81AE5E3-7A3E-44E1-BCEA-50434221339A}" srcOrd="0" destOrd="0" presId="urn:microsoft.com/office/officeart/2005/8/layout/matrix1"/>
    <dgm:cxn modelId="{CE2D7D0B-B8FE-4381-ACF5-C7E9B36E7388}" type="presOf" srcId="{A67C142F-1CB7-4A6F-A581-892A9DA38F1F}" destId="{6FA6BBFD-F7EF-4B22-9247-DD7E313B8798}" srcOrd="0" destOrd="0" presId="urn:microsoft.com/office/officeart/2005/8/layout/matrix1"/>
    <dgm:cxn modelId="{DA155882-D852-46C3-8213-BC31135C326E}" srcId="{75B98534-EBB3-4D36-B7F8-C4C41F50CCC8}" destId="{45396065-552C-4B7B-BB3E-B6B05072B67D}" srcOrd="0" destOrd="0" parTransId="{8912AFBF-86B8-45E6-9356-040E26AAA4DA}" sibTransId="{9BDADD2D-C47B-408D-B752-B9C6688E63D1}"/>
    <dgm:cxn modelId="{99D69279-390E-4A8A-89AE-034F911D52CE}" type="presOf" srcId="{DD0A54F4-FC1B-4D16-8D43-42A51F3BB43A}" destId="{7A573A11-58F6-4120-AA8E-672A93E9ADB9}" srcOrd="0" destOrd="0" presId="urn:microsoft.com/office/officeart/2005/8/layout/matrix1"/>
    <dgm:cxn modelId="{7F45C77F-E55E-44D0-B4E8-FC5111478C21}" type="presOf" srcId="{DD0A54F4-FC1B-4D16-8D43-42A51F3BB43A}" destId="{6D6BB14A-7B01-4B9E-A04F-C60CC5E03E9A}" srcOrd="1" destOrd="0" presId="urn:microsoft.com/office/officeart/2005/8/layout/matrix1"/>
    <dgm:cxn modelId="{8386EE14-53AD-4D4E-9EE8-159B4AD9B424}" type="presOf" srcId="{0361E3C9-CB3C-464E-98DD-5365F7AEE109}" destId="{6C04B631-87AC-434F-9167-56CD2B84F02B}" srcOrd="0" destOrd="0" presId="urn:microsoft.com/office/officeart/2005/8/layout/matrix1"/>
    <dgm:cxn modelId="{38CD84DC-F2BB-41C4-84C4-03E9579BC111}" type="presOf" srcId="{A67C142F-1CB7-4A6F-A581-892A9DA38F1F}" destId="{84EA8556-5F7D-40D4-B75A-61B893364AC8}" srcOrd="1" destOrd="0" presId="urn:microsoft.com/office/officeart/2005/8/layout/matrix1"/>
    <dgm:cxn modelId="{938B91FB-5796-4B93-9CE6-45D0010322A6}" type="presOf" srcId="{45396065-552C-4B7B-BB3E-B6B05072B67D}" destId="{DD41445E-5146-4163-984C-2F6B2B109E98}" srcOrd="0" destOrd="0" presId="urn:microsoft.com/office/officeart/2005/8/layout/matrix1"/>
    <dgm:cxn modelId="{8ECD7A22-6D0C-4234-A1BD-7AC2D3401A28}" type="presOf" srcId="{EBB93A6E-102C-422B-9BDB-345E98A5007D}" destId="{C15D532C-A801-44A5-8F3A-152E7260B250}" srcOrd="0" destOrd="0" presId="urn:microsoft.com/office/officeart/2005/8/layout/matrix1"/>
    <dgm:cxn modelId="{D7D76923-91EA-48DE-856B-EF9D3ACA1288}" srcId="{75B98534-EBB3-4D36-B7F8-C4C41F50CCC8}" destId="{A67C142F-1CB7-4A6F-A581-892A9DA38F1F}" srcOrd="3" destOrd="0" parTransId="{8DA7DB57-AA0B-4A67-B6A2-7C52D69B63B2}" sibTransId="{0B46CBAB-889D-4073-B80B-27303F58F2BF}"/>
    <dgm:cxn modelId="{D1666604-577F-46A4-84CA-2E1698225704}" srcId="{75B98534-EBB3-4D36-B7F8-C4C41F50CCC8}" destId="{DD0A54F4-FC1B-4D16-8D43-42A51F3BB43A}" srcOrd="2" destOrd="0" parTransId="{6FB652C5-AA68-46C3-B366-D3CE0E1E21BE}" sibTransId="{98E7C4E9-513A-4C7A-B168-B21856AA4158}"/>
    <dgm:cxn modelId="{124C430F-C0C6-442F-8715-F2F95F736DDE}" type="presOf" srcId="{0361E3C9-CB3C-464E-98DD-5365F7AEE109}" destId="{5BEE6865-4022-4D95-B68C-DD78126D74DD}" srcOrd="1" destOrd="0" presId="urn:microsoft.com/office/officeart/2005/8/layout/matrix1"/>
    <dgm:cxn modelId="{7BDAC047-0627-4D0B-A556-DF21096FB558}" type="presParOf" srcId="{C15D532C-A801-44A5-8F3A-152E7260B250}" destId="{FAC9D848-6EB8-4036-875A-14BDADC4A66D}" srcOrd="0" destOrd="0" presId="urn:microsoft.com/office/officeart/2005/8/layout/matrix1"/>
    <dgm:cxn modelId="{30244EE6-4A78-4FB4-BD81-1D5F10453FB4}" type="presParOf" srcId="{FAC9D848-6EB8-4036-875A-14BDADC4A66D}" destId="{DD41445E-5146-4163-984C-2F6B2B109E98}" srcOrd="0" destOrd="0" presId="urn:microsoft.com/office/officeart/2005/8/layout/matrix1"/>
    <dgm:cxn modelId="{4B32D2E6-E88F-4EF5-9D6D-D83BDA8F7DBC}" type="presParOf" srcId="{FAC9D848-6EB8-4036-875A-14BDADC4A66D}" destId="{56DA2B47-FF12-46F6-8F68-AADA50B2BC30}" srcOrd="1" destOrd="0" presId="urn:microsoft.com/office/officeart/2005/8/layout/matrix1"/>
    <dgm:cxn modelId="{AAFDD0B1-A324-442F-85FC-E1BFEBEA6E3D}" type="presParOf" srcId="{FAC9D848-6EB8-4036-875A-14BDADC4A66D}" destId="{6C04B631-87AC-434F-9167-56CD2B84F02B}" srcOrd="2" destOrd="0" presId="urn:microsoft.com/office/officeart/2005/8/layout/matrix1"/>
    <dgm:cxn modelId="{F8250764-7BEE-4B6A-AC80-149305D0C642}" type="presParOf" srcId="{FAC9D848-6EB8-4036-875A-14BDADC4A66D}" destId="{5BEE6865-4022-4D95-B68C-DD78126D74DD}" srcOrd="3" destOrd="0" presId="urn:microsoft.com/office/officeart/2005/8/layout/matrix1"/>
    <dgm:cxn modelId="{0E012EC8-877C-43CF-9986-D04161141B6F}" type="presParOf" srcId="{FAC9D848-6EB8-4036-875A-14BDADC4A66D}" destId="{7A573A11-58F6-4120-AA8E-672A93E9ADB9}" srcOrd="4" destOrd="0" presId="urn:microsoft.com/office/officeart/2005/8/layout/matrix1"/>
    <dgm:cxn modelId="{F78EA5DE-AAD7-4198-9AC7-F7C74EF18854}" type="presParOf" srcId="{FAC9D848-6EB8-4036-875A-14BDADC4A66D}" destId="{6D6BB14A-7B01-4B9E-A04F-C60CC5E03E9A}" srcOrd="5" destOrd="0" presId="urn:microsoft.com/office/officeart/2005/8/layout/matrix1"/>
    <dgm:cxn modelId="{DABF2C3B-712D-46AC-9D88-B2DBCBAF25E0}" type="presParOf" srcId="{FAC9D848-6EB8-4036-875A-14BDADC4A66D}" destId="{6FA6BBFD-F7EF-4B22-9247-DD7E313B8798}" srcOrd="6" destOrd="0" presId="urn:microsoft.com/office/officeart/2005/8/layout/matrix1"/>
    <dgm:cxn modelId="{486384A2-7A50-48E0-8F39-F7AEB517A88C}" type="presParOf" srcId="{FAC9D848-6EB8-4036-875A-14BDADC4A66D}" destId="{84EA8556-5F7D-40D4-B75A-61B893364AC8}" srcOrd="7" destOrd="0" presId="urn:microsoft.com/office/officeart/2005/8/layout/matrix1"/>
    <dgm:cxn modelId="{36131A8B-B0AE-4E79-8C82-561C838FEE94}" type="presParOf" srcId="{C15D532C-A801-44A5-8F3A-152E7260B250}" destId="{F81AE5E3-7A3E-44E1-BCEA-50434221339A}"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B93A6E-102C-422B-9BDB-345E98A5007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kumimoji="1" lang="ja-JP" altLang="en-US"/>
        </a:p>
      </dgm:t>
    </dgm:pt>
    <dgm:pt modelId="{75B98534-EBB3-4D36-B7F8-C4C41F50CCC8}">
      <dgm:prSet phldrT="[テキスト]"/>
      <dgm:spPr>
        <a:solidFill>
          <a:schemeClr val="bg1"/>
        </a:solidFill>
        <a:ln>
          <a:solidFill>
            <a:schemeClr val="tx1"/>
          </a:solidFill>
        </a:ln>
      </dgm:spPr>
      <dgm:t>
        <a:bodyPr anchor="ctr"/>
        <a:lstStyle/>
        <a:p>
          <a:r>
            <a:rPr kumimoji="1" lang="ja-JP" altLang="en-US" b="1" dirty="0" smtClean="0">
              <a:solidFill>
                <a:schemeClr val="tx1"/>
              </a:solidFill>
              <a:latin typeface="BIZ UDPゴシック" panose="020B0400000000000000" pitchFamily="50" charset="-128"/>
              <a:ea typeface="BIZ UDPゴシック" panose="020B0400000000000000" pitchFamily="50" charset="-128"/>
            </a:rPr>
            <a:t>読書の目的</a:t>
          </a:r>
          <a:endParaRPr kumimoji="1" lang="ja-JP" altLang="en-US" b="1" dirty="0">
            <a:solidFill>
              <a:schemeClr val="tx1"/>
            </a:solidFill>
            <a:latin typeface="BIZ UDPゴシック" panose="020B0400000000000000" pitchFamily="50" charset="-128"/>
            <a:ea typeface="BIZ UDPゴシック" panose="020B0400000000000000" pitchFamily="50" charset="-128"/>
          </a:endParaRPr>
        </a:p>
      </dgm:t>
    </dgm:pt>
    <dgm:pt modelId="{D855BB1E-2414-48E7-8A8E-A1327CBB9D19}" type="parTrans" cxnId="{81CEF0B4-B76B-42D2-9D11-344964D207BD}">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EE2BDD01-9568-4054-86E2-39F1172FF4CE}" type="sibTrans" cxnId="{81CEF0B4-B76B-42D2-9D11-344964D207BD}">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45396065-552C-4B7B-BB3E-B6B05072B67D}">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リフレッシュ</a:t>
          </a:r>
          <a:endParaRPr kumimoji="1" lang="en-US" altLang="ja-JP" sz="3200" dirty="0" smtClean="0">
            <a:solidFill>
              <a:schemeClr val="tx1"/>
            </a:solidFill>
            <a:latin typeface="BIZ UDPゴシック" panose="020B0400000000000000" pitchFamily="50" charset="-128"/>
            <a:ea typeface="BIZ UDPゴシック" panose="020B0400000000000000" pitchFamily="50" charset="-128"/>
          </a:endParaRPr>
        </a:p>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心頭滅却</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8912AFBF-86B8-45E6-9356-040E26AAA4DA}" type="parTrans" cxnId="{DA155882-D852-46C3-8213-BC31135C326E}">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BDADD2D-C47B-408D-B752-B9C6688E63D1}" type="sibTrans" cxnId="{DA155882-D852-46C3-8213-BC31135C326E}">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361E3C9-CB3C-464E-98DD-5365F7AEE109}">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専門知識</a:t>
          </a:r>
          <a:endParaRPr kumimoji="1" lang="en-US" altLang="ja-JP" sz="3200" dirty="0" smtClean="0">
            <a:solidFill>
              <a:schemeClr val="tx1"/>
            </a:solidFill>
            <a:latin typeface="BIZ UDPゴシック" panose="020B0400000000000000" pitchFamily="50" charset="-128"/>
            <a:ea typeface="BIZ UDPゴシック" panose="020B0400000000000000" pitchFamily="50" charset="-128"/>
          </a:endParaRPr>
        </a:p>
        <a:p>
          <a:r>
            <a:rPr kumimoji="1" lang="ja-JP" altLang="en-US" sz="3200" dirty="0" err="1" smtClean="0">
              <a:solidFill>
                <a:schemeClr val="tx1"/>
              </a:solidFill>
              <a:latin typeface="BIZ UDPゴシック" panose="020B0400000000000000" pitchFamily="50" charset="-128"/>
              <a:ea typeface="BIZ UDPゴシック" panose="020B0400000000000000" pitchFamily="50" charset="-128"/>
            </a:rPr>
            <a:t>の習</a:t>
          </a:r>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得</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B72890D4-28E5-473C-9DF4-899BD47B7D8B}" type="parTrans" cxnId="{E22B3B25-764B-4420-8C60-C80DDBF4E29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DF889017-1BAD-4DBE-9BD1-55242299884D}" type="sibTrans" cxnId="{E22B3B25-764B-4420-8C60-C80DDBF4E29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DD0A54F4-FC1B-4D16-8D43-42A51F3BB43A}">
      <dgm:prSet phldrT="[テキスト]" custT="1"/>
      <dgm:spPr>
        <a:solidFill>
          <a:schemeClr val="bg1"/>
        </a:solidFill>
        <a:ln>
          <a:solidFill>
            <a:schemeClr val="tx1"/>
          </a:solidFill>
        </a:ln>
      </dgm:spPr>
      <dgm:t>
        <a:bodyPr/>
        <a:lstStyle/>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哲学・倫理・道徳の</a:t>
          </a:r>
          <a:endParaRPr kumimoji="1" lang="en-US" altLang="ja-JP" sz="3200" dirty="0" smtClean="0">
            <a:solidFill>
              <a:schemeClr val="tx1"/>
            </a:solidFill>
            <a:latin typeface="BIZ UDPゴシック" panose="020B0400000000000000" pitchFamily="50" charset="-128"/>
            <a:ea typeface="BIZ UDPゴシック" panose="020B0400000000000000" pitchFamily="50" charset="-128"/>
          </a:endParaRPr>
        </a:p>
        <a:p>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指針を得る</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6FB652C5-AA68-46C3-B366-D3CE0E1E21BE}" type="parTrans" cxnId="{D1666604-577F-46A4-84CA-2E1698225704}">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98E7C4E9-513A-4C7A-B168-B21856AA4158}" type="sibTrans" cxnId="{D1666604-577F-46A4-84CA-2E1698225704}">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A67C142F-1CB7-4A6F-A581-892A9DA38F1F}">
      <dgm:prSet phldrT="[テキスト]" custT="1"/>
      <dgm:spPr>
        <a:solidFill>
          <a:schemeClr val="bg1"/>
        </a:solidFill>
        <a:ln>
          <a:solidFill>
            <a:schemeClr val="tx1"/>
          </a:solidFill>
        </a:ln>
      </dgm:spPr>
      <dgm:t>
        <a:bodyPr anchor="ctr"/>
        <a:lstStyle/>
        <a:p>
          <a:pPr>
            <a:lnSpc>
              <a:spcPct val="100000"/>
            </a:lnSpc>
          </a:pPr>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言語感覚</a:t>
          </a:r>
          <a:endParaRPr kumimoji="1" lang="en-US" altLang="ja-JP" sz="3200" dirty="0" smtClean="0">
            <a:solidFill>
              <a:schemeClr val="tx1"/>
            </a:solidFill>
            <a:latin typeface="BIZ UDPゴシック" panose="020B0400000000000000" pitchFamily="50" charset="-128"/>
            <a:ea typeface="BIZ UDPゴシック" panose="020B0400000000000000" pitchFamily="50" charset="-128"/>
          </a:endParaRPr>
        </a:p>
        <a:p>
          <a:pPr>
            <a:lnSpc>
              <a:spcPct val="100000"/>
            </a:lnSpc>
          </a:pPr>
          <a:r>
            <a:rPr kumimoji="1" lang="ja-JP" altLang="en-US" sz="3200" dirty="0" smtClean="0">
              <a:solidFill>
                <a:schemeClr val="tx1"/>
              </a:solidFill>
              <a:latin typeface="BIZ UDPゴシック" panose="020B0400000000000000" pitchFamily="50" charset="-128"/>
              <a:ea typeface="BIZ UDPゴシック" panose="020B0400000000000000" pitchFamily="50" charset="-128"/>
            </a:rPr>
            <a:t>の共有</a:t>
          </a:r>
          <a:endParaRPr kumimoji="1" lang="ja-JP" altLang="en-US" sz="3200" dirty="0">
            <a:solidFill>
              <a:schemeClr val="tx1"/>
            </a:solidFill>
            <a:latin typeface="BIZ UDPゴシック" panose="020B0400000000000000" pitchFamily="50" charset="-128"/>
            <a:ea typeface="BIZ UDPゴシック" panose="020B0400000000000000" pitchFamily="50" charset="-128"/>
          </a:endParaRPr>
        </a:p>
      </dgm:t>
    </dgm:pt>
    <dgm:pt modelId="{8DA7DB57-AA0B-4A67-B6A2-7C52D69B63B2}" type="parTrans" cxnId="{D7D76923-91EA-48DE-856B-EF9D3ACA128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0B46CBAB-889D-4073-B80B-27303F58F2BF}" type="sibTrans" cxnId="{D7D76923-91EA-48DE-856B-EF9D3ACA1288}">
      <dgm:prSet/>
      <dgm:spPr/>
      <dgm:t>
        <a:bodyPr/>
        <a:lstStyle/>
        <a:p>
          <a:endParaRPr kumimoji="1" lang="ja-JP" altLang="en-US">
            <a:latin typeface="BIZ UDPゴシック" panose="020B0400000000000000" pitchFamily="50" charset="-128"/>
            <a:ea typeface="BIZ UDPゴシック" panose="020B0400000000000000" pitchFamily="50" charset="-128"/>
          </a:endParaRPr>
        </a:p>
      </dgm:t>
    </dgm:pt>
    <dgm:pt modelId="{C15D532C-A801-44A5-8F3A-152E7260B250}" type="pres">
      <dgm:prSet presAssocID="{EBB93A6E-102C-422B-9BDB-345E98A5007D}" presName="diagram" presStyleCnt="0">
        <dgm:presLayoutVars>
          <dgm:chMax val="1"/>
          <dgm:dir/>
          <dgm:animLvl val="ctr"/>
          <dgm:resizeHandles val="exact"/>
        </dgm:presLayoutVars>
      </dgm:prSet>
      <dgm:spPr/>
      <dgm:t>
        <a:bodyPr/>
        <a:lstStyle/>
        <a:p>
          <a:endParaRPr kumimoji="1" lang="ja-JP" altLang="en-US"/>
        </a:p>
      </dgm:t>
    </dgm:pt>
    <dgm:pt modelId="{FAC9D848-6EB8-4036-875A-14BDADC4A66D}" type="pres">
      <dgm:prSet presAssocID="{EBB93A6E-102C-422B-9BDB-345E98A5007D}" presName="matrix" presStyleCnt="0"/>
      <dgm:spPr/>
    </dgm:pt>
    <dgm:pt modelId="{DD41445E-5146-4163-984C-2F6B2B109E98}" type="pres">
      <dgm:prSet presAssocID="{EBB93A6E-102C-422B-9BDB-345E98A5007D}" presName="tile1" presStyleLbl="node1" presStyleIdx="0" presStyleCnt="4" custLinFactNeighborX="-2460"/>
      <dgm:spPr/>
      <dgm:t>
        <a:bodyPr/>
        <a:lstStyle/>
        <a:p>
          <a:endParaRPr kumimoji="1" lang="ja-JP" altLang="en-US"/>
        </a:p>
      </dgm:t>
    </dgm:pt>
    <dgm:pt modelId="{56DA2B47-FF12-46F6-8F68-AADA50B2BC30}" type="pres">
      <dgm:prSet presAssocID="{EBB93A6E-102C-422B-9BDB-345E98A5007D}" presName="tile1text" presStyleLbl="node1" presStyleIdx="0" presStyleCnt="4">
        <dgm:presLayoutVars>
          <dgm:chMax val="0"/>
          <dgm:chPref val="0"/>
          <dgm:bulletEnabled val="1"/>
        </dgm:presLayoutVars>
      </dgm:prSet>
      <dgm:spPr/>
      <dgm:t>
        <a:bodyPr/>
        <a:lstStyle/>
        <a:p>
          <a:endParaRPr kumimoji="1" lang="ja-JP" altLang="en-US"/>
        </a:p>
      </dgm:t>
    </dgm:pt>
    <dgm:pt modelId="{6C04B631-87AC-434F-9167-56CD2B84F02B}" type="pres">
      <dgm:prSet presAssocID="{EBB93A6E-102C-422B-9BDB-345E98A5007D}" presName="tile2" presStyleLbl="node1" presStyleIdx="1" presStyleCnt="4" custLinFactNeighborX="-2460" custLinFactNeighborY="-2535"/>
      <dgm:spPr/>
      <dgm:t>
        <a:bodyPr/>
        <a:lstStyle/>
        <a:p>
          <a:endParaRPr kumimoji="1" lang="ja-JP" altLang="en-US"/>
        </a:p>
      </dgm:t>
    </dgm:pt>
    <dgm:pt modelId="{5BEE6865-4022-4D95-B68C-DD78126D74DD}" type="pres">
      <dgm:prSet presAssocID="{EBB93A6E-102C-422B-9BDB-345E98A5007D}" presName="tile2text" presStyleLbl="node1" presStyleIdx="1" presStyleCnt="4">
        <dgm:presLayoutVars>
          <dgm:chMax val="0"/>
          <dgm:chPref val="0"/>
          <dgm:bulletEnabled val="1"/>
        </dgm:presLayoutVars>
      </dgm:prSet>
      <dgm:spPr/>
      <dgm:t>
        <a:bodyPr/>
        <a:lstStyle/>
        <a:p>
          <a:endParaRPr kumimoji="1" lang="ja-JP" altLang="en-US"/>
        </a:p>
      </dgm:t>
    </dgm:pt>
    <dgm:pt modelId="{7A573A11-58F6-4120-AA8E-672A93E9ADB9}" type="pres">
      <dgm:prSet presAssocID="{EBB93A6E-102C-422B-9BDB-345E98A5007D}" presName="tile3" presStyleLbl="node1" presStyleIdx="2" presStyleCnt="4" custLinFactNeighborX="-2460"/>
      <dgm:spPr/>
      <dgm:t>
        <a:bodyPr/>
        <a:lstStyle/>
        <a:p>
          <a:endParaRPr kumimoji="1" lang="ja-JP" altLang="en-US"/>
        </a:p>
      </dgm:t>
    </dgm:pt>
    <dgm:pt modelId="{6D6BB14A-7B01-4B9E-A04F-C60CC5E03E9A}" type="pres">
      <dgm:prSet presAssocID="{EBB93A6E-102C-422B-9BDB-345E98A5007D}" presName="tile3text" presStyleLbl="node1" presStyleIdx="2" presStyleCnt="4">
        <dgm:presLayoutVars>
          <dgm:chMax val="0"/>
          <dgm:chPref val="0"/>
          <dgm:bulletEnabled val="1"/>
        </dgm:presLayoutVars>
      </dgm:prSet>
      <dgm:spPr/>
      <dgm:t>
        <a:bodyPr/>
        <a:lstStyle/>
        <a:p>
          <a:endParaRPr kumimoji="1" lang="ja-JP" altLang="en-US"/>
        </a:p>
      </dgm:t>
    </dgm:pt>
    <dgm:pt modelId="{6FA6BBFD-F7EF-4B22-9247-DD7E313B8798}" type="pres">
      <dgm:prSet presAssocID="{EBB93A6E-102C-422B-9BDB-345E98A5007D}" presName="tile4" presStyleLbl="node1" presStyleIdx="3" presStyleCnt="4" custLinFactNeighborX="-2460"/>
      <dgm:spPr/>
      <dgm:t>
        <a:bodyPr/>
        <a:lstStyle/>
        <a:p>
          <a:endParaRPr kumimoji="1" lang="ja-JP" altLang="en-US"/>
        </a:p>
      </dgm:t>
    </dgm:pt>
    <dgm:pt modelId="{84EA8556-5F7D-40D4-B75A-61B893364AC8}" type="pres">
      <dgm:prSet presAssocID="{EBB93A6E-102C-422B-9BDB-345E98A5007D}" presName="tile4text" presStyleLbl="node1" presStyleIdx="3" presStyleCnt="4">
        <dgm:presLayoutVars>
          <dgm:chMax val="0"/>
          <dgm:chPref val="0"/>
          <dgm:bulletEnabled val="1"/>
        </dgm:presLayoutVars>
      </dgm:prSet>
      <dgm:spPr/>
      <dgm:t>
        <a:bodyPr/>
        <a:lstStyle/>
        <a:p>
          <a:endParaRPr kumimoji="1" lang="ja-JP" altLang="en-US"/>
        </a:p>
      </dgm:t>
    </dgm:pt>
    <dgm:pt modelId="{F81AE5E3-7A3E-44E1-BCEA-50434221339A}" type="pres">
      <dgm:prSet presAssocID="{EBB93A6E-102C-422B-9BDB-345E98A5007D}" presName="centerTile" presStyleLbl="fgShp" presStyleIdx="0" presStyleCnt="1">
        <dgm:presLayoutVars>
          <dgm:chMax val="0"/>
          <dgm:chPref val="0"/>
        </dgm:presLayoutVars>
      </dgm:prSet>
      <dgm:spPr/>
      <dgm:t>
        <a:bodyPr/>
        <a:lstStyle/>
        <a:p>
          <a:endParaRPr kumimoji="1" lang="ja-JP" altLang="en-US"/>
        </a:p>
      </dgm:t>
    </dgm:pt>
  </dgm:ptLst>
  <dgm:cxnLst>
    <dgm:cxn modelId="{E22B3B25-764B-4420-8C60-C80DDBF4E298}" srcId="{75B98534-EBB3-4D36-B7F8-C4C41F50CCC8}" destId="{0361E3C9-CB3C-464E-98DD-5365F7AEE109}" srcOrd="1" destOrd="0" parTransId="{B72890D4-28E5-473C-9DF4-899BD47B7D8B}" sibTransId="{DF889017-1BAD-4DBE-9BD1-55242299884D}"/>
    <dgm:cxn modelId="{81CEF0B4-B76B-42D2-9D11-344964D207BD}" srcId="{EBB93A6E-102C-422B-9BDB-345E98A5007D}" destId="{75B98534-EBB3-4D36-B7F8-C4C41F50CCC8}" srcOrd="0" destOrd="0" parTransId="{D855BB1E-2414-48E7-8A8E-A1327CBB9D19}" sibTransId="{EE2BDD01-9568-4054-86E2-39F1172FF4CE}"/>
    <dgm:cxn modelId="{2F670BFD-0552-4F36-93A2-C090966FCEE7}" type="presOf" srcId="{EBB93A6E-102C-422B-9BDB-345E98A5007D}" destId="{C15D532C-A801-44A5-8F3A-152E7260B250}" srcOrd="0" destOrd="0" presId="urn:microsoft.com/office/officeart/2005/8/layout/matrix1"/>
    <dgm:cxn modelId="{A5634883-AD41-4AFD-9ACF-C03ECBA8070E}" type="presOf" srcId="{0361E3C9-CB3C-464E-98DD-5365F7AEE109}" destId="{6C04B631-87AC-434F-9167-56CD2B84F02B}" srcOrd="0" destOrd="0" presId="urn:microsoft.com/office/officeart/2005/8/layout/matrix1"/>
    <dgm:cxn modelId="{A1930C5A-28A5-4680-8C9D-7B085C9588CC}" type="presOf" srcId="{DD0A54F4-FC1B-4D16-8D43-42A51F3BB43A}" destId="{7A573A11-58F6-4120-AA8E-672A93E9ADB9}" srcOrd="0" destOrd="0" presId="urn:microsoft.com/office/officeart/2005/8/layout/matrix1"/>
    <dgm:cxn modelId="{1FA48CE6-1A61-45B1-91C1-5D1F6C20FAD2}" type="presOf" srcId="{45396065-552C-4B7B-BB3E-B6B05072B67D}" destId="{56DA2B47-FF12-46F6-8F68-AADA50B2BC30}" srcOrd="1" destOrd="0" presId="urn:microsoft.com/office/officeart/2005/8/layout/matrix1"/>
    <dgm:cxn modelId="{DA155882-D852-46C3-8213-BC31135C326E}" srcId="{75B98534-EBB3-4D36-B7F8-C4C41F50CCC8}" destId="{45396065-552C-4B7B-BB3E-B6B05072B67D}" srcOrd="0" destOrd="0" parTransId="{8912AFBF-86B8-45E6-9356-040E26AAA4DA}" sibTransId="{9BDADD2D-C47B-408D-B752-B9C6688E63D1}"/>
    <dgm:cxn modelId="{B94DABF3-2FFE-4A12-A9AD-4EB05E58BB50}" type="presOf" srcId="{A67C142F-1CB7-4A6F-A581-892A9DA38F1F}" destId="{6FA6BBFD-F7EF-4B22-9247-DD7E313B8798}" srcOrd="0" destOrd="0" presId="urn:microsoft.com/office/officeart/2005/8/layout/matrix1"/>
    <dgm:cxn modelId="{E45B16C1-5957-4BC8-BD1D-465E90493779}" type="presOf" srcId="{A67C142F-1CB7-4A6F-A581-892A9DA38F1F}" destId="{84EA8556-5F7D-40D4-B75A-61B893364AC8}" srcOrd="1" destOrd="0" presId="urn:microsoft.com/office/officeart/2005/8/layout/matrix1"/>
    <dgm:cxn modelId="{222D31D5-93DD-43DD-A181-6769BA685B04}" type="presOf" srcId="{DD0A54F4-FC1B-4D16-8D43-42A51F3BB43A}" destId="{6D6BB14A-7B01-4B9E-A04F-C60CC5E03E9A}" srcOrd="1" destOrd="0" presId="urn:microsoft.com/office/officeart/2005/8/layout/matrix1"/>
    <dgm:cxn modelId="{2FAB8EAF-0E8A-4756-823B-E269416DD5C3}" type="presOf" srcId="{45396065-552C-4B7B-BB3E-B6B05072B67D}" destId="{DD41445E-5146-4163-984C-2F6B2B109E98}" srcOrd="0" destOrd="0" presId="urn:microsoft.com/office/officeart/2005/8/layout/matrix1"/>
    <dgm:cxn modelId="{F90F1014-10B6-4149-ABD2-D633868B5DCC}" type="presOf" srcId="{0361E3C9-CB3C-464E-98DD-5365F7AEE109}" destId="{5BEE6865-4022-4D95-B68C-DD78126D74DD}" srcOrd="1" destOrd="0" presId="urn:microsoft.com/office/officeart/2005/8/layout/matrix1"/>
    <dgm:cxn modelId="{785001F6-2206-4A37-A162-FEBE74FBAAE2}" type="presOf" srcId="{75B98534-EBB3-4D36-B7F8-C4C41F50CCC8}" destId="{F81AE5E3-7A3E-44E1-BCEA-50434221339A}" srcOrd="0" destOrd="0" presId="urn:microsoft.com/office/officeart/2005/8/layout/matrix1"/>
    <dgm:cxn modelId="{D7D76923-91EA-48DE-856B-EF9D3ACA1288}" srcId="{75B98534-EBB3-4D36-B7F8-C4C41F50CCC8}" destId="{A67C142F-1CB7-4A6F-A581-892A9DA38F1F}" srcOrd="3" destOrd="0" parTransId="{8DA7DB57-AA0B-4A67-B6A2-7C52D69B63B2}" sibTransId="{0B46CBAB-889D-4073-B80B-27303F58F2BF}"/>
    <dgm:cxn modelId="{D1666604-577F-46A4-84CA-2E1698225704}" srcId="{75B98534-EBB3-4D36-B7F8-C4C41F50CCC8}" destId="{DD0A54F4-FC1B-4D16-8D43-42A51F3BB43A}" srcOrd="2" destOrd="0" parTransId="{6FB652C5-AA68-46C3-B366-D3CE0E1E21BE}" sibTransId="{98E7C4E9-513A-4C7A-B168-B21856AA4158}"/>
    <dgm:cxn modelId="{312A7CD9-1E67-4C8F-A26F-04620A958022}" type="presParOf" srcId="{C15D532C-A801-44A5-8F3A-152E7260B250}" destId="{FAC9D848-6EB8-4036-875A-14BDADC4A66D}" srcOrd="0" destOrd="0" presId="urn:microsoft.com/office/officeart/2005/8/layout/matrix1"/>
    <dgm:cxn modelId="{9506382E-D5FA-43DC-ADDA-81983E867832}" type="presParOf" srcId="{FAC9D848-6EB8-4036-875A-14BDADC4A66D}" destId="{DD41445E-5146-4163-984C-2F6B2B109E98}" srcOrd="0" destOrd="0" presId="urn:microsoft.com/office/officeart/2005/8/layout/matrix1"/>
    <dgm:cxn modelId="{F871AA4A-B332-4F79-935A-7961C1FDB9C7}" type="presParOf" srcId="{FAC9D848-6EB8-4036-875A-14BDADC4A66D}" destId="{56DA2B47-FF12-46F6-8F68-AADA50B2BC30}" srcOrd="1" destOrd="0" presId="urn:microsoft.com/office/officeart/2005/8/layout/matrix1"/>
    <dgm:cxn modelId="{D84AFF72-B88B-4F2E-99E1-ACE4BD8D1A57}" type="presParOf" srcId="{FAC9D848-6EB8-4036-875A-14BDADC4A66D}" destId="{6C04B631-87AC-434F-9167-56CD2B84F02B}" srcOrd="2" destOrd="0" presId="urn:microsoft.com/office/officeart/2005/8/layout/matrix1"/>
    <dgm:cxn modelId="{4EE1A0AB-EA69-4964-AD28-8D7EABFC3572}" type="presParOf" srcId="{FAC9D848-6EB8-4036-875A-14BDADC4A66D}" destId="{5BEE6865-4022-4D95-B68C-DD78126D74DD}" srcOrd="3" destOrd="0" presId="urn:microsoft.com/office/officeart/2005/8/layout/matrix1"/>
    <dgm:cxn modelId="{06EAD07A-1B2D-4DAE-9300-B1D43D72500F}" type="presParOf" srcId="{FAC9D848-6EB8-4036-875A-14BDADC4A66D}" destId="{7A573A11-58F6-4120-AA8E-672A93E9ADB9}" srcOrd="4" destOrd="0" presId="urn:microsoft.com/office/officeart/2005/8/layout/matrix1"/>
    <dgm:cxn modelId="{1B1DDD33-B3FE-40D7-866B-1ACC09D4E5EC}" type="presParOf" srcId="{FAC9D848-6EB8-4036-875A-14BDADC4A66D}" destId="{6D6BB14A-7B01-4B9E-A04F-C60CC5E03E9A}" srcOrd="5" destOrd="0" presId="urn:microsoft.com/office/officeart/2005/8/layout/matrix1"/>
    <dgm:cxn modelId="{74F40C8F-5BFD-4C77-874B-758D71F2B976}" type="presParOf" srcId="{FAC9D848-6EB8-4036-875A-14BDADC4A66D}" destId="{6FA6BBFD-F7EF-4B22-9247-DD7E313B8798}" srcOrd="6" destOrd="0" presId="urn:microsoft.com/office/officeart/2005/8/layout/matrix1"/>
    <dgm:cxn modelId="{0C5222E2-C17B-4660-8D72-2D880F11E817}" type="presParOf" srcId="{FAC9D848-6EB8-4036-875A-14BDADC4A66D}" destId="{84EA8556-5F7D-40D4-B75A-61B893364AC8}" srcOrd="7" destOrd="0" presId="urn:microsoft.com/office/officeart/2005/8/layout/matrix1"/>
    <dgm:cxn modelId="{37EDC11E-F96E-492A-A5AE-54958B34DC7E}" type="presParOf" srcId="{C15D532C-A801-44A5-8F3A-152E7260B250}" destId="{F81AE5E3-7A3E-44E1-BCEA-50434221339A}"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3B676-15EF-48F6-BAF2-A92F610E6D17}" type="datetimeFigureOut">
              <a:rPr kumimoji="1" lang="ja-JP" altLang="en-US" smtClean="0"/>
              <a:t>2024/9/11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374C2-0795-41D2-AF8E-E930828BE9F4}" type="slidenum">
              <a:rPr kumimoji="1" lang="ja-JP" altLang="en-US" smtClean="0"/>
              <a:t>‹#›</a:t>
            </a:fld>
            <a:endParaRPr kumimoji="1" lang="ja-JP" altLang="en-US"/>
          </a:p>
        </p:txBody>
      </p:sp>
    </p:spTree>
    <p:extLst>
      <p:ext uri="{BB962C8B-B14F-4D97-AF65-F5344CB8AC3E}">
        <p14:creationId xmlns:p14="http://schemas.microsoft.com/office/powerpoint/2010/main" val="12565811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mtClean="0"/>
              <a:t>４つ目、</a:t>
            </a:r>
            <a:r>
              <a:rPr kumimoji="1" lang="en-US" altLang="ja-JP" smtClean="0"/>
              <a:t>『</a:t>
            </a:r>
            <a:r>
              <a:rPr kumimoji="1" lang="ja-JP" altLang="en-US" smtClean="0"/>
              <a:t>底抜け</a:t>
            </a:r>
            <a:r>
              <a:rPr kumimoji="1" lang="en-US" altLang="ja-JP" smtClean="0"/>
              <a:t>』</a:t>
            </a:r>
            <a:r>
              <a:rPr kumimoji="1" lang="ja-JP" altLang="en-US" smtClean="0"/>
              <a:t>、</a:t>
            </a:r>
            <a:r>
              <a:rPr kumimoji="1" lang="en-US" altLang="ja-JP" smtClean="0"/>
              <a:t>『</a:t>
            </a:r>
            <a:r>
              <a:rPr kumimoji="1" lang="ja-JP" altLang="en-US" dirty="0" smtClean="0"/>
              <a:t>底が抜ける</a:t>
            </a:r>
            <a:r>
              <a:rPr kumimoji="1" lang="en-US" altLang="ja-JP" dirty="0" smtClean="0"/>
              <a:t>』</a:t>
            </a:r>
            <a:r>
              <a:rPr kumimoji="1" lang="ja-JP" altLang="en-US" dirty="0" smtClean="0"/>
              <a:t>という表現が出てきます。</a:t>
            </a:r>
            <a:endParaRPr kumimoji="1" lang="en-US" altLang="ja-JP" dirty="0" smtClean="0"/>
          </a:p>
          <a:p>
            <a:pPr marL="628650" lvl="1" indent="-171450">
              <a:buFont typeface="Arial" panose="020B0604020202020204" pitchFamily="34" charset="0"/>
              <a:buChar char="•"/>
            </a:pPr>
            <a:r>
              <a:rPr kumimoji="1" lang="ja-JP" altLang="en-US" dirty="0" smtClean="0"/>
              <a:t>文が</a:t>
            </a:r>
            <a:r>
              <a:rPr kumimoji="1" lang="ja-JP" altLang="en-US" smtClean="0"/>
              <a:t>長くなって、意図せず、被</a:t>
            </a:r>
            <a:r>
              <a:rPr kumimoji="1" lang="ja-JP" altLang="en-US" dirty="0" smtClean="0"/>
              <a:t>修飾側が欠落してしまうこと。</a:t>
            </a:r>
            <a:endParaRPr kumimoji="1" lang="en-US" altLang="ja-JP" dirty="0" smtClean="0"/>
          </a:p>
          <a:p>
            <a:pPr marL="171450" lvl="0" indent="-171450">
              <a:buFont typeface="Arial" panose="020B0604020202020204" pitchFamily="34" charset="0"/>
              <a:buChar char="•"/>
            </a:pPr>
            <a:r>
              <a:rPr kumimoji="1" lang="ja-JP" altLang="en-US" dirty="0" smtClean="0"/>
              <a:t>順番が逆</a:t>
            </a:r>
            <a:r>
              <a:rPr kumimoji="1" lang="ja-JP" altLang="en-US" smtClean="0"/>
              <a:t>ですが、３つ目は、修飾側</a:t>
            </a:r>
            <a:r>
              <a:rPr kumimoji="1" lang="ja-JP" altLang="en-US" dirty="0" smtClean="0"/>
              <a:t>が欠落してしまうこと。</a:t>
            </a:r>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23</a:t>
            </a:fld>
            <a:endParaRPr kumimoji="1" lang="ja-JP" altLang="en-US"/>
          </a:p>
        </p:txBody>
      </p:sp>
    </p:spTree>
    <p:extLst>
      <p:ext uri="{BB962C8B-B14F-4D97-AF65-F5344CB8AC3E}">
        <p14:creationId xmlns:p14="http://schemas.microsoft.com/office/powerpoint/2010/main" val="132271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40</a:t>
            </a:fld>
            <a:endParaRPr kumimoji="1" lang="ja-JP" altLang="en-US"/>
          </a:p>
        </p:txBody>
      </p:sp>
    </p:spTree>
    <p:extLst>
      <p:ext uri="{BB962C8B-B14F-4D97-AF65-F5344CB8AC3E}">
        <p14:creationId xmlns:p14="http://schemas.microsoft.com/office/powerpoint/2010/main" val="103465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41</a:t>
            </a:fld>
            <a:endParaRPr kumimoji="1" lang="ja-JP" altLang="en-US"/>
          </a:p>
        </p:txBody>
      </p:sp>
    </p:spTree>
    <p:extLst>
      <p:ext uri="{BB962C8B-B14F-4D97-AF65-F5344CB8AC3E}">
        <p14:creationId xmlns:p14="http://schemas.microsoft.com/office/powerpoint/2010/main" val="138830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42</a:t>
            </a:fld>
            <a:endParaRPr kumimoji="1" lang="ja-JP" altLang="en-US"/>
          </a:p>
        </p:txBody>
      </p:sp>
    </p:spTree>
    <p:extLst>
      <p:ext uri="{BB962C8B-B14F-4D97-AF65-F5344CB8AC3E}">
        <p14:creationId xmlns:p14="http://schemas.microsoft.com/office/powerpoint/2010/main" val="367023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43</a:t>
            </a:fld>
            <a:endParaRPr kumimoji="1" lang="ja-JP" altLang="en-US"/>
          </a:p>
        </p:txBody>
      </p:sp>
    </p:spTree>
    <p:extLst>
      <p:ext uri="{BB962C8B-B14F-4D97-AF65-F5344CB8AC3E}">
        <p14:creationId xmlns:p14="http://schemas.microsoft.com/office/powerpoint/2010/main" val="81494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44</a:t>
            </a:fld>
            <a:endParaRPr kumimoji="1" lang="ja-JP" altLang="en-US"/>
          </a:p>
        </p:txBody>
      </p:sp>
    </p:spTree>
    <p:extLst>
      <p:ext uri="{BB962C8B-B14F-4D97-AF65-F5344CB8AC3E}">
        <p14:creationId xmlns:p14="http://schemas.microsoft.com/office/powerpoint/2010/main" val="45979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45</a:t>
            </a:fld>
            <a:endParaRPr kumimoji="1" lang="ja-JP" altLang="en-US"/>
          </a:p>
        </p:txBody>
      </p:sp>
    </p:spTree>
    <p:extLst>
      <p:ext uri="{BB962C8B-B14F-4D97-AF65-F5344CB8AC3E}">
        <p14:creationId xmlns:p14="http://schemas.microsoft.com/office/powerpoint/2010/main" val="155030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46</a:t>
            </a:fld>
            <a:endParaRPr kumimoji="1" lang="ja-JP" altLang="en-US"/>
          </a:p>
        </p:txBody>
      </p:sp>
    </p:spTree>
    <p:extLst>
      <p:ext uri="{BB962C8B-B14F-4D97-AF65-F5344CB8AC3E}">
        <p14:creationId xmlns:p14="http://schemas.microsoft.com/office/powerpoint/2010/main" val="2643714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47</a:t>
            </a:fld>
            <a:endParaRPr kumimoji="1" lang="ja-JP" altLang="en-US"/>
          </a:p>
        </p:txBody>
      </p:sp>
    </p:spTree>
    <p:extLst>
      <p:ext uri="{BB962C8B-B14F-4D97-AF65-F5344CB8AC3E}">
        <p14:creationId xmlns:p14="http://schemas.microsoft.com/office/powerpoint/2010/main" val="121951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48</a:t>
            </a:fld>
            <a:endParaRPr kumimoji="1" lang="ja-JP" altLang="en-US"/>
          </a:p>
        </p:txBody>
      </p:sp>
    </p:spTree>
    <p:extLst>
      <p:ext uri="{BB962C8B-B14F-4D97-AF65-F5344CB8AC3E}">
        <p14:creationId xmlns:p14="http://schemas.microsoft.com/office/powerpoint/2010/main" val="1966064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649A330-216F-4F9E-972A-396CC47E2495}" type="slidenum">
              <a:rPr kumimoji="1" lang="ja-JP" altLang="en-US" smtClean="0"/>
              <a:t>49</a:t>
            </a:fld>
            <a:endParaRPr kumimoji="1" lang="ja-JP" altLang="en-US"/>
          </a:p>
        </p:txBody>
      </p:sp>
    </p:spTree>
    <p:extLst>
      <p:ext uri="{BB962C8B-B14F-4D97-AF65-F5344CB8AC3E}">
        <p14:creationId xmlns:p14="http://schemas.microsoft.com/office/powerpoint/2010/main" val="19605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dirty="0" smtClean="0"/>
              <a:t>原因</a:t>
            </a:r>
            <a:r>
              <a:rPr kumimoji="1" lang="ja-JP" altLang="en-US" smtClean="0"/>
              <a:t>が分かれば、対策</a:t>
            </a:r>
            <a:r>
              <a:rPr kumimoji="1" lang="ja-JP" altLang="en-US" dirty="0" smtClean="0"/>
              <a:t>が打てる。</a:t>
            </a:r>
            <a:endParaRPr kumimoji="1" lang="en-US" altLang="ja-JP" dirty="0" smtClean="0"/>
          </a:p>
          <a:p>
            <a:pPr marL="171450" indent="-171450">
              <a:buFont typeface="Arial" panose="020B0604020202020204" pitchFamily="34" charset="0"/>
              <a:buChar char="•"/>
            </a:pPr>
            <a:r>
              <a:rPr kumimoji="1" lang="ja-JP" altLang="en-US" dirty="0" smtClean="0"/>
              <a:t>ここまでが要約です。</a:t>
            </a:r>
            <a:endParaRPr kumimoji="1" lang="en-US" altLang="ja-JP" dirty="0" smtClean="0"/>
          </a:p>
          <a:p>
            <a:pPr marL="171450" indent="-171450">
              <a:buFont typeface="Arial" panose="020B0604020202020204" pitchFamily="34" charset="0"/>
              <a:buChar char="•"/>
            </a:pPr>
            <a:r>
              <a:rPr kumimoji="1" lang="ja-JP" altLang="en-US" dirty="0" smtClean="0"/>
              <a:t>個々人のアウトプット！</a:t>
            </a:r>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24</a:t>
            </a:fld>
            <a:endParaRPr kumimoji="1" lang="ja-JP" altLang="en-US"/>
          </a:p>
        </p:txBody>
      </p:sp>
    </p:spTree>
    <p:extLst>
      <p:ext uri="{BB962C8B-B14F-4D97-AF65-F5344CB8AC3E}">
        <p14:creationId xmlns:p14="http://schemas.microsoft.com/office/powerpoint/2010/main" val="111131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50</a:t>
            </a:fld>
            <a:endParaRPr kumimoji="1" lang="ja-JP" altLang="en-US"/>
          </a:p>
        </p:txBody>
      </p:sp>
    </p:spTree>
    <p:extLst>
      <p:ext uri="{BB962C8B-B14F-4D97-AF65-F5344CB8AC3E}">
        <p14:creationId xmlns:p14="http://schemas.microsoft.com/office/powerpoint/2010/main" val="36567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51</a:t>
            </a:fld>
            <a:endParaRPr kumimoji="1" lang="ja-JP" altLang="en-US"/>
          </a:p>
        </p:txBody>
      </p:sp>
    </p:spTree>
    <p:extLst>
      <p:ext uri="{BB962C8B-B14F-4D97-AF65-F5344CB8AC3E}">
        <p14:creationId xmlns:p14="http://schemas.microsoft.com/office/powerpoint/2010/main" val="418495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mtClean="0"/>
              <a:t>４つ目、</a:t>
            </a:r>
            <a:r>
              <a:rPr kumimoji="1" lang="en-US" altLang="ja-JP" smtClean="0"/>
              <a:t>『</a:t>
            </a:r>
            <a:r>
              <a:rPr kumimoji="1" lang="ja-JP" altLang="en-US" smtClean="0"/>
              <a:t>底抜け</a:t>
            </a:r>
            <a:r>
              <a:rPr kumimoji="1" lang="en-US" altLang="ja-JP" smtClean="0"/>
              <a:t>』</a:t>
            </a:r>
            <a:r>
              <a:rPr kumimoji="1" lang="ja-JP" altLang="en-US" smtClean="0"/>
              <a:t>、</a:t>
            </a:r>
            <a:r>
              <a:rPr kumimoji="1" lang="en-US" altLang="ja-JP" smtClean="0"/>
              <a:t>『</a:t>
            </a:r>
            <a:r>
              <a:rPr kumimoji="1" lang="ja-JP" altLang="en-US" dirty="0" smtClean="0"/>
              <a:t>底が抜ける</a:t>
            </a:r>
            <a:r>
              <a:rPr kumimoji="1" lang="en-US" altLang="ja-JP" dirty="0" smtClean="0"/>
              <a:t>』</a:t>
            </a:r>
            <a:r>
              <a:rPr kumimoji="1" lang="ja-JP" altLang="en-US" dirty="0" smtClean="0"/>
              <a:t>という表現が出てきます。</a:t>
            </a:r>
            <a:endParaRPr kumimoji="1" lang="en-US" altLang="ja-JP" dirty="0" smtClean="0"/>
          </a:p>
          <a:p>
            <a:pPr marL="628650" lvl="1" indent="-171450">
              <a:buFont typeface="Arial" panose="020B0604020202020204" pitchFamily="34" charset="0"/>
              <a:buChar char="•"/>
            </a:pPr>
            <a:r>
              <a:rPr kumimoji="1" lang="ja-JP" altLang="en-US" dirty="0" smtClean="0"/>
              <a:t>文が</a:t>
            </a:r>
            <a:r>
              <a:rPr kumimoji="1" lang="ja-JP" altLang="en-US" smtClean="0"/>
              <a:t>長くなって、意図せず、被</a:t>
            </a:r>
            <a:r>
              <a:rPr kumimoji="1" lang="ja-JP" altLang="en-US" dirty="0" smtClean="0"/>
              <a:t>修飾側が欠落してしまうこと。</a:t>
            </a:r>
            <a:endParaRPr kumimoji="1" lang="en-US" altLang="ja-JP" dirty="0" smtClean="0"/>
          </a:p>
          <a:p>
            <a:pPr marL="171450" lvl="0" indent="-171450">
              <a:buFont typeface="Arial" panose="020B0604020202020204" pitchFamily="34" charset="0"/>
              <a:buChar char="•"/>
            </a:pPr>
            <a:r>
              <a:rPr kumimoji="1" lang="ja-JP" altLang="en-US" dirty="0" smtClean="0"/>
              <a:t>順番が逆</a:t>
            </a:r>
            <a:r>
              <a:rPr kumimoji="1" lang="ja-JP" altLang="en-US" smtClean="0"/>
              <a:t>ですが、３つ目は、修飾側</a:t>
            </a:r>
            <a:r>
              <a:rPr kumimoji="1" lang="ja-JP" altLang="en-US" dirty="0" smtClean="0"/>
              <a:t>が欠落してしまうこと。</a:t>
            </a:r>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25</a:t>
            </a:fld>
            <a:endParaRPr kumimoji="1" lang="ja-JP" altLang="en-US"/>
          </a:p>
        </p:txBody>
      </p:sp>
    </p:spTree>
    <p:extLst>
      <p:ext uri="{BB962C8B-B14F-4D97-AF65-F5344CB8AC3E}">
        <p14:creationId xmlns:p14="http://schemas.microsoft.com/office/powerpoint/2010/main" val="181855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ja-JP" altLang="en-US" smtClean="0"/>
              <a:t>４つ目、</a:t>
            </a:r>
            <a:r>
              <a:rPr kumimoji="1" lang="en-US" altLang="ja-JP" smtClean="0"/>
              <a:t>『</a:t>
            </a:r>
            <a:r>
              <a:rPr kumimoji="1" lang="ja-JP" altLang="en-US" smtClean="0"/>
              <a:t>底抜け</a:t>
            </a:r>
            <a:r>
              <a:rPr kumimoji="1" lang="en-US" altLang="ja-JP" smtClean="0"/>
              <a:t>』</a:t>
            </a:r>
            <a:r>
              <a:rPr kumimoji="1" lang="ja-JP" altLang="en-US" smtClean="0"/>
              <a:t>、</a:t>
            </a:r>
            <a:r>
              <a:rPr kumimoji="1" lang="en-US" altLang="ja-JP" smtClean="0"/>
              <a:t>『</a:t>
            </a:r>
            <a:r>
              <a:rPr kumimoji="1" lang="ja-JP" altLang="en-US" dirty="0" smtClean="0"/>
              <a:t>底が抜ける</a:t>
            </a:r>
            <a:r>
              <a:rPr kumimoji="1" lang="en-US" altLang="ja-JP" dirty="0" smtClean="0"/>
              <a:t>』</a:t>
            </a:r>
            <a:r>
              <a:rPr kumimoji="1" lang="ja-JP" altLang="en-US" dirty="0" smtClean="0"/>
              <a:t>という表現が出てきます。</a:t>
            </a:r>
            <a:endParaRPr kumimoji="1" lang="en-US" altLang="ja-JP" dirty="0" smtClean="0"/>
          </a:p>
          <a:p>
            <a:pPr marL="628650" lvl="1" indent="-171450">
              <a:buFont typeface="Arial" panose="020B0604020202020204" pitchFamily="34" charset="0"/>
              <a:buChar char="•"/>
            </a:pPr>
            <a:r>
              <a:rPr kumimoji="1" lang="ja-JP" altLang="en-US" dirty="0" smtClean="0"/>
              <a:t>文が</a:t>
            </a:r>
            <a:r>
              <a:rPr kumimoji="1" lang="ja-JP" altLang="en-US" smtClean="0"/>
              <a:t>長くなって、意図せず、被</a:t>
            </a:r>
            <a:r>
              <a:rPr kumimoji="1" lang="ja-JP" altLang="en-US" dirty="0" smtClean="0"/>
              <a:t>修飾側が欠落してしまうこと。</a:t>
            </a:r>
            <a:endParaRPr kumimoji="1" lang="en-US" altLang="ja-JP" dirty="0" smtClean="0"/>
          </a:p>
          <a:p>
            <a:pPr marL="171450" lvl="0" indent="-171450">
              <a:buFont typeface="Arial" panose="020B0604020202020204" pitchFamily="34" charset="0"/>
              <a:buChar char="•"/>
            </a:pPr>
            <a:r>
              <a:rPr kumimoji="1" lang="ja-JP" altLang="en-US" dirty="0" smtClean="0"/>
              <a:t>順番が逆</a:t>
            </a:r>
            <a:r>
              <a:rPr kumimoji="1" lang="ja-JP" altLang="en-US" smtClean="0"/>
              <a:t>ですが、３つ目は、修飾側</a:t>
            </a:r>
            <a:r>
              <a:rPr kumimoji="1" lang="ja-JP" altLang="en-US" dirty="0" smtClean="0"/>
              <a:t>が欠落してしまうこと。</a:t>
            </a:r>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26</a:t>
            </a:fld>
            <a:endParaRPr kumimoji="1" lang="ja-JP" altLang="en-US"/>
          </a:p>
        </p:txBody>
      </p:sp>
    </p:spTree>
    <p:extLst>
      <p:ext uri="{BB962C8B-B14F-4D97-AF65-F5344CB8AC3E}">
        <p14:creationId xmlns:p14="http://schemas.microsoft.com/office/powerpoint/2010/main" val="406824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29</a:t>
            </a:fld>
            <a:endParaRPr kumimoji="1" lang="ja-JP" altLang="en-US"/>
          </a:p>
        </p:txBody>
      </p:sp>
    </p:spTree>
    <p:extLst>
      <p:ext uri="{BB962C8B-B14F-4D97-AF65-F5344CB8AC3E}">
        <p14:creationId xmlns:p14="http://schemas.microsoft.com/office/powerpoint/2010/main" val="270801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30</a:t>
            </a:fld>
            <a:endParaRPr kumimoji="1" lang="ja-JP" altLang="en-US"/>
          </a:p>
        </p:txBody>
      </p:sp>
    </p:spTree>
    <p:extLst>
      <p:ext uri="{BB962C8B-B14F-4D97-AF65-F5344CB8AC3E}">
        <p14:creationId xmlns:p14="http://schemas.microsoft.com/office/powerpoint/2010/main" val="31090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31</a:t>
            </a:fld>
            <a:endParaRPr kumimoji="1" lang="ja-JP" altLang="en-US"/>
          </a:p>
        </p:txBody>
      </p:sp>
    </p:spTree>
    <p:extLst>
      <p:ext uri="{BB962C8B-B14F-4D97-AF65-F5344CB8AC3E}">
        <p14:creationId xmlns:p14="http://schemas.microsoft.com/office/powerpoint/2010/main" val="185153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35</a:t>
            </a:fld>
            <a:endParaRPr kumimoji="1" lang="ja-JP" altLang="en-US"/>
          </a:p>
        </p:txBody>
      </p:sp>
    </p:spTree>
    <p:extLst>
      <p:ext uri="{BB962C8B-B14F-4D97-AF65-F5344CB8AC3E}">
        <p14:creationId xmlns:p14="http://schemas.microsoft.com/office/powerpoint/2010/main" val="291739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8A374C2-0795-41D2-AF8E-E930828BE9F4}" type="slidenum">
              <a:rPr kumimoji="1" lang="ja-JP" altLang="en-US" smtClean="0"/>
              <a:t>39</a:t>
            </a:fld>
            <a:endParaRPr kumimoji="1" lang="ja-JP" altLang="en-US"/>
          </a:p>
        </p:txBody>
      </p:sp>
    </p:spTree>
    <p:extLst>
      <p:ext uri="{BB962C8B-B14F-4D97-AF65-F5344CB8AC3E}">
        <p14:creationId xmlns:p14="http://schemas.microsoft.com/office/powerpoint/2010/main" val="100765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hasCustomPrompt="1"/>
          </p:nvPr>
        </p:nvSpPr>
        <p:spPr>
          <a:xfrm>
            <a:off x="1524000" y="3602038"/>
            <a:ext cx="9144000" cy="1655762"/>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dirty="0" smtClean="0"/>
              <a:t>第</a:t>
            </a:r>
            <a:r>
              <a:rPr kumimoji="1" lang="en-US" altLang="ja-JP" dirty="0" smtClean="0"/>
              <a:t>X</a:t>
            </a:r>
            <a:r>
              <a:rPr kumimoji="1" lang="ja-JP" altLang="en-US" dirty="0" smtClean="0"/>
              <a:t>回</a:t>
            </a:r>
          </a:p>
          <a:p>
            <a:fld id="{245C7891-8CCC-444A-87C9-D533AF2CB083}" type="datetime3">
              <a:rPr kumimoji="1" lang="ja-JP" altLang="en-US" smtClean="0"/>
              <a:t>令和6年8月15日</a:t>
            </a:fld>
            <a:endParaRPr kumimoji="1" lang="en-US" altLang="ja-JP" dirty="0" smtClean="0"/>
          </a:p>
        </p:txBody>
      </p:sp>
      <p:sp>
        <p:nvSpPr>
          <p:cNvPr id="6" name="スライド番号プレースホルダー 5"/>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418951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24A95E7-69FB-41A6-8632-D943585EE959}" type="datetime1">
              <a:rPr kumimoji="1" lang="ja-JP" altLang="en-US" smtClean="0"/>
              <a:t>2024/9/11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246120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173B9DE-F4DC-40EE-8391-E30B33D80F48}" type="datetime1">
              <a:rPr kumimoji="1" lang="ja-JP" altLang="en-US" smtClean="0"/>
              <a:t>2024/9/11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187656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4955CB4-BFAA-4B50-BA8B-C3C08F8820E2}" type="datetime1">
              <a:rPr kumimoji="1" lang="ja-JP" altLang="en-US" smtClean="0"/>
              <a:t>2024/9/11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369609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05B4785D-C58D-44AD-97C5-F4B9708DC556}" type="datetime1">
              <a:rPr kumimoji="1" lang="ja-JP" altLang="en-US" smtClean="0"/>
              <a:t>2024/9/11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379668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F7685B9-FD52-4226-A022-33F3BEC2AEE6}" type="datetime1">
              <a:rPr kumimoji="1" lang="ja-JP" altLang="en-US" smtClean="0"/>
              <a:t>2024/9/11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lvl1pPr>
              <a:defRPr sz="2400">
                <a:solidFill>
                  <a:schemeClr val="tx1"/>
                </a:solidFill>
                <a:latin typeface="BIZ UDゴシック" panose="020B0400000000000000" pitchFamily="49" charset="-128"/>
                <a:ea typeface="BIZ UDゴシック" panose="020B0400000000000000" pitchFamily="49" charset="-128"/>
              </a:defRPr>
            </a:lvl1pPr>
          </a:lstStyle>
          <a:p>
            <a:fld id="{E765EB49-9DFC-4E8F-942D-DE86EA8C93DB}" type="slidenum">
              <a:rPr lang="ja-JP" altLang="en-US" smtClean="0"/>
              <a:pPr/>
              <a:t>‹#›</a:t>
            </a:fld>
            <a:endParaRPr lang="ja-JP" altLang="en-US"/>
          </a:p>
        </p:txBody>
      </p:sp>
    </p:spTree>
    <p:extLst>
      <p:ext uri="{BB962C8B-B14F-4D97-AF65-F5344CB8AC3E}">
        <p14:creationId xmlns:p14="http://schemas.microsoft.com/office/powerpoint/2010/main" val="191817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9BA9DFD-87E1-4B7C-9E02-C84ED708D3B8}" type="datetime1">
              <a:rPr kumimoji="1" lang="ja-JP" altLang="en-US" smtClean="0"/>
              <a:t>2024/9/11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277409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CA0F0D0-84FD-4AD0-89C0-8DEA7175E9AB}" type="datetime1">
              <a:rPr kumimoji="1" lang="ja-JP" altLang="en-US" smtClean="0"/>
              <a:t>2024/9/11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260330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9E051FBF-B5F4-47A3-A149-3B8B0D5594E6}" type="datetime1">
              <a:rPr kumimoji="1" lang="ja-JP" altLang="en-US" smtClean="0"/>
              <a:t>2024/9/11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208263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9AB040C-37CF-4C61-86A0-3F6D0709526A}" type="datetime1">
              <a:rPr kumimoji="1" lang="ja-JP" altLang="en-US" smtClean="0"/>
              <a:t>2024/9/11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138199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583C0B0-E56B-4029-83E5-81E889D0434C}" type="datetime1">
              <a:rPr kumimoji="1" lang="ja-JP" altLang="en-US" smtClean="0"/>
              <a:t>2024/9/11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65EB49-9DFC-4E8F-942D-DE86EA8C93DB}" type="slidenum">
              <a:rPr kumimoji="1" lang="ja-JP" altLang="en-US" smtClean="0"/>
              <a:t>‹#›</a:t>
            </a:fld>
            <a:endParaRPr kumimoji="1" lang="ja-JP" altLang="en-US"/>
          </a:p>
        </p:txBody>
      </p:sp>
    </p:spTree>
    <p:extLst>
      <p:ext uri="{BB962C8B-B14F-4D97-AF65-F5344CB8AC3E}">
        <p14:creationId xmlns:p14="http://schemas.microsoft.com/office/powerpoint/2010/main" val="355176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0"/>
            <a:ext cx="10515600" cy="1325563"/>
          </a:xfrm>
          <a:prstGeom prst="rect">
            <a:avLst/>
          </a:prstGeom>
        </p:spPr>
        <p:txBody>
          <a:bodyPr vert="horz" wrap="none" lIns="91440" tIns="45720" rIns="91440" bIns="45720" rtlCol="0" anchor="ctr">
            <a:no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222250" y="1485900"/>
            <a:ext cx="11747500" cy="46910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22225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IZ UDPゴシック" panose="020B0400000000000000" pitchFamily="50" charset="-128"/>
                <a:ea typeface="BIZ UDPゴシック" panose="020B0400000000000000" pitchFamily="50" charset="-128"/>
              </a:defRPr>
            </a:lvl1pPr>
          </a:lstStyle>
          <a:p>
            <a:fld id="{3C3B3F55-7AB1-48E3-8333-EFC0EA8B355F}" type="datetime1">
              <a:rPr lang="ja-JP" altLang="en-US" smtClean="0"/>
              <a:t>2024/9/11</a:t>
            </a:fld>
            <a:endParaRPr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IZ UDPゴシック" panose="020B0400000000000000" pitchFamily="50" charset="-128"/>
                <a:ea typeface="BIZ UDPゴシック" panose="020B0400000000000000" pitchFamily="50" charset="-128"/>
              </a:defRPr>
            </a:lvl1pPr>
          </a:lstStyle>
          <a:p>
            <a:endParaRPr lang="ja-JP" altLang="en-US" dirty="0"/>
          </a:p>
        </p:txBody>
      </p:sp>
      <p:sp>
        <p:nvSpPr>
          <p:cNvPr id="6" name="スライド番号プレースホルダー 5"/>
          <p:cNvSpPr>
            <a:spLocks noGrp="1"/>
          </p:cNvSpPr>
          <p:nvPr>
            <p:ph type="sldNum" sz="quarter" idx="4"/>
          </p:nvPr>
        </p:nvSpPr>
        <p:spPr>
          <a:xfrm>
            <a:off x="9226550" y="6356350"/>
            <a:ext cx="2743200" cy="365125"/>
          </a:xfrm>
          <a:prstGeom prst="rect">
            <a:avLst/>
          </a:prstGeom>
        </p:spPr>
        <p:txBody>
          <a:bodyPr vert="horz" lIns="91440" tIns="45720" rIns="91440" bIns="45720" rtlCol="0" anchor="ctr"/>
          <a:lstStyle>
            <a:lvl1pPr algn="r">
              <a:defRPr sz="2400">
                <a:solidFill>
                  <a:schemeClr val="tx1"/>
                </a:solidFill>
                <a:latin typeface="BIZ UDPゴシック" panose="020B0400000000000000" pitchFamily="50" charset="-128"/>
                <a:ea typeface="BIZ UDPゴシック" panose="020B0400000000000000" pitchFamily="50" charset="-128"/>
              </a:defRPr>
            </a:lvl1pPr>
          </a:lstStyle>
          <a:p>
            <a:fld id="{BE05EA73-3C48-497C-9E5A-16203EC2FA83}" type="slidenum">
              <a:rPr lang="ja-JP" altLang="en-US" smtClean="0"/>
              <a:pPr/>
              <a:t>‹#›</a:t>
            </a:fld>
            <a:endParaRPr lang="ja-JP" altLang="en-US" dirty="0"/>
          </a:p>
        </p:txBody>
      </p:sp>
    </p:spTree>
    <p:extLst>
      <p:ext uri="{BB962C8B-B14F-4D97-AF65-F5344CB8AC3E}">
        <p14:creationId xmlns:p14="http://schemas.microsoft.com/office/powerpoint/2010/main" val="3253036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BIZ UDPゴシック" panose="020B0400000000000000" pitchFamily="50" charset="-128"/>
          <a:ea typeface="BIZ UDPゴシック" panose="020B0400000000000000"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BIZ UDPゴシック" panose="020B0400000000000000" pitchFamily="50" charset="-128"/>
          <a:ea typeface="BIZ UDPゴシック" panose="020B0400000000000000"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BIZ UDPゴシック" panose="020B0400000000000000" pitchFamily="50" charset="-128"/>
          <a:ea typeface="BIZ UDPゴシック" panose="020B0400000000000000"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BIZ UDPゴシック" panose="020B0400000000000000" pitchFamily="50" charset="-128"/>
          <a:ea typeface="BIZ UDPゴシック" panose="020B04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flickr.com/photos/tmurakam/2172432458/in/photostrea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prizesworld.com/akutagawa/jugun/jugun120HK.htm#novel120"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hyperlink" Target="https://k-hirano.com/books/1%E3%80%8E%E6%97%A5%E8%9D%95%E3%80%8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news.yahoo.co.jp/expert/articles/d7b1358bdf7013c5278e72110b6e058e2a9cf825"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news.yahoo.co.jp/expert/articles/39d431a64f59147cc281702af923a9305ae38d0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853808"/>
            <a:ext cx="12192000" cy="3081338"/>
          </a:xfrm>
        </p:spPr>
        <p:txBody>
          <a:bodyPr anchor="t"/>
          <a:lstStyle/>
          <a:p>
            <a:r>
              <a:rPr kumimoji="1" lang="ja-JP" altLang="en-US" sz="8800" dirty="0" smtClean="0"/>
              <a:t>第</a:t>
            </a:r>
            <a:r>
              <a:rPr lang="en-US" altLang="ja-JP" sz="8800" dirty="0"/>
              <a:t>2</a:t>
            </a:r>
            <a:r>
              <a:rPr kumimoji="1" lang="ja-JP" altLang="en-US" sz="8800" dirty="0" smtClean="0"/>
              <a:t>章</a:t>
            </a:r>
            <a:r>
              <a:rPr kumimoji="1" lang="en-US" altLang="ja-JP" sz="8800" dirty="0" smtClean="0"/>
              <a:t/>
            </a:r>
            <a:br>
              <a:rPr kumimoji="1" lang="en-US" altLang="ja-JP" sz="8800" dirty="0" smtClean="0"/>
            </a:br>
            <a:r>
              <a:rPr kumimoji="1" lang="ja-JP" altLang="en-US" sz="8800" dirty="0" smtClean="0"/>
              <a:t>迷路その１</a:t>
            </a:r>
            <a:endParaRPr kumimoji="1" lang="ja-JP" altLang="en-US" sz="8800" dirty="0"/>
          </a:p>
        </p:txBody>
      </p:sp>
      <p:sp>
        <p:nvSpPr>
          <p:cNvPr id="3" name="サブタイトル 2"/>
          <p:cNvSpPr>
            <a:spLocks noGrp="1"/>
          </p:cNvSpPr>
          <p:nvPr>
            <p:ph type="subTitle" idx="1"/>
          </p:nvPr>
        </p:nvSpPr>
        <p:spPr>
          <a:xfrm>
            <a:off x="0" y="3630613"/>
            <a:ext cx="12192000" cy="1655762"/>
          </a:xfrm>
        </p:spPr>
        <p:txBody>
          <a:bodyPr>
            <a:noAutofit/>
          </a:bodyPr>
          <a:lstStyle/>
          <a:p>
            <a:pPr>
              <a:lnSpc>
                <a:spcPct val="120000"/>
              </a:lnSpc>
            </a:pPr>
            <a:r>
              <a:rPr lang="ja-JP" altLang="en-US" sz="4000" dirty="0"/>
              <a:t>梨下</a:t>
            </a:r>
            <a:r>
              <a:rPr lang="ja-JP" altLang="en-US" sz="4000" dirty="0" smtClean="0"/>
              <a:t>村塾、令和</a:t>
            </a:r>
            <a:r>
              <a:rPr lang="en-US" altLang="ja-JP" sz="4000" dirty="0"/>
              <a:t>6</a:t>
            </a:r>
            <a:r>
              <a:rPr lang="ja-JP" altLang="en-US" sz="4000" dirty="0"/>
              <a:t>年（</a:t>
            </a:r>
            <a:r>
              <a:rPr lang="en-US" altLang="ja-JP" sz="4000" dirty="0"/>
              <a:t>2024</a:t>
            </a:r>
            <a:r>
              <a:rPr lang="ja-JP" altLang="en-US" sz="4000" dirty="0" smtClean="0"/>
              <a:t>）</a:t>
            </a:r>
            <a:r>
              <a:rPr lang="en-US" altLang="ja-JP" sz="4000" dirty="0"/>
              <a:t>9</a:t>
            </a:r>
            <a:r>
              <a:rPr lang="ja-JP" altLang="en-US" sz="4000" dirty="0" smtClean="0"/>
              <a:t>月</a:t>
            </a:r>
            <a:r>
              <a:rPr lang="en-US" altLang="ja-JP" sz="4000" dirty="0" smtClean="0"/>
              <a:t>11</a:t>
            </a:r>
            <a:r>
              <a:rPr lang="ja-JP" altLang="en-US" sz="4000" dirty="0" smtClean="0"/>
              <a:t>日（水）</a:t>
            </a:r>
            <a:endParaRPr lang="ja-JP" altLang="en-US" sz="4000" dirty="0"/>
          </a:p>
          <a:p>
            <a:pPr>
              <a:lnSpc>
                <a:spcPct val="120000"/>
              </a:lnSpc>
            </a:pPr>
            <a:r>
              <a:rPr lang="ja-JP" altLang="en-US" sz="4000" spc="-300" dirty="0" smtClean="0"/>
              <a:t>増井</a:t>
            </a:r>
            <a:r>
              <a:rPr lang="ja-JP" altLang="en-US" sz="4000" spc="-300" dirty="0"/>
              <a:t>敏克</a:t>
            </a:r>
            <a:r>
              <a:rPr lang="en-US" altLang="ja-JP" sz="4000" spc="-300" dirty="0" smtClean="0"/>
              <a:t>,2020,</a:t>
            </a:r>
            <a:r>
              <a:rPr lang="ja-JP" altLang="en-US" sz="4000" spc="-300" dirty="0" smtClean="0"/>
              <a:t>プログラマ</a:t>
            </a:r>
            <a:r>
              <a:rPr lang="ja-JP" altLang="en-US" sz="4000" spc="-300" dirty="0"/>
              <a:t>を育てる脳トレパズル</a:t>
            </a:r>
            <a:r>
              <a:rPr lang="en-US" altLang="ja-JP" sz="4000" spc="-300" dirty="0"/>
              <a:t>, </a:t>
            </a:r>
            <a:r>
              <a:rPr lang="ja-JP" altLang="en-US" sz="4000" spc="-300" dirty="0" smtClean="0"/>
              <a:t>翔泳社</a:t>
            </a:r>
            <a:endParaRPr lang="en-US" altLang="ja-JP" sz="4000" spc="-300" dirty="0"/>
          </a:p>
          <a:p>
            <a:pPr>
              <a:lnSpc>
                <a:spcPct val="120000"/>
              </a:lnSpc>
            </a:pPr>
            <a:r>
              <a:rPr kumimoji="1" lang="ja-JP" altLang="en-US" sz="4000" dirty="0" smtClean="0"/>
              <a:t>第</a:t>
            </a:r>
            <a:r>
              <a:rPr lang="en-US" altLang="ja-JP" sz="4000" dirty="0"/>
              <a:t>4</a:t>
            </a:r>
            <a:r>
              <a:rPr kumimoji="1" lang="ja-JP" altLang="en-US" sz="4000" dirty="0" smtClean="0"/>
              <a:t>回目</a:t>
            </a:r>
            <a:endParaRPr kumimoji="1" lang="en-US" altLang="ja-JP" sz="4000" dirty="0" smtClean="0"/>
          </a:p>
        </p:txBody>
      </p:sp>
      <p:sp>
        <p:nvSpPr>
          <p:cNvPr id="4" name="スライド番号プレースホルダー 3"/>
          <p:cNvSpPr>
            <a:spLocks noGrp="1"/>
          </p:cNvSpPr>
          <p:nvPr>
            <p:ph type="sldNum" sz="quarter" idx="12"/>
          </p:nvPr>
        </p:nvSpPr>
        <p:spPr/>
        <p:txBody>
          <a:bodyPr/>
          <a:lstStyle/>
          <a:p>
            <a:fld id="{E765EB49-9DFC-4E8F-942D-DE86EA8C93DB}" type="slidenum">
              <a:rPr kumimoji="1" lang="ja-JP" altLang="en-US" smtClean="0"/>
              <a:t>1</a:t>
            </a:fld>
            <a:endParaRPr kumimoji="1" lang="ja-JP" altLang="en-US"/>
          </a:p>
        </p:txBody>
      </p:sp>
    </p:spTree>
    <p:extLst>
      <p:ext uri="{BB962C8B-B14F-4D97-AF65-F5344CB8AC3E}">
        <p14:creationId xmlns:p14="http://schemas.microsoft.com/office/powerpoint/2010/main" val="1307672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54" r="14510"/>
          <a:stretch/>
        </p:blipFill>
        <p:spPr>
          <a:xfrm>
            <a:off x="1" y="0"/>
            <a:ext cx="12192000" cy="6294064"/>
          </a:xfrm>
          <a:prstGeom prst="rect">
            <a:avLst/>
          </a:prstGeom>
        </p:spPr>
      </p:pic>
      <p:sp>
        <p:nvSpPr>
          <p:cNvPr id="2" name="スライド番号プレースホルダー 1"/>
          <p:cNvSpPr>
            <a:spLocks noGrp="1"/>
          </p:cNvSpPr>
          <p:nvPr>
            <p:ph type="sldNum" sz="quarter" idx="12"/>
          </p:nvPr>
        </p:nvSpPr>
        <p:spPr/>
        <p:txBody>
          <a:bodyPr/>
          <a:lstStyle/>
          <a:p>
            <a:fld id="{E765EB49-9DFC-4E8F-942D-DE86EA8C93DB}" type="slidenum">
              <a:rPr kumimoji="1" lang="ja-JP" altLang="en-US" smtClean="0"/>
              <a:t>10</a:t>
            </a:fld>
            <a:endParaRPr kumimoji="1" lang="ja-JP" altLang="en-US"/>
          </a:p>
        </p:txBody>
      </p:sp>
    </p:spTree>
    <p:extLst>
      <p:ext uri="{BB962C8B-B14F-4D97-AF65-F5344CB8AC3E}">
        <p14:creationId xmlns:p14="http://schemas.microsoft.com/office/powerpoint/2010/main" val="2913512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765EB49-9DFC-4E8F-942D-DE86EA8C93DB}" type="slidenum">
              <a:rPr kumimoji="1" lang="ja-JP" altLang="en-US" smtClean="0"/>
              <a:t>11</a:t>
            </a:fld>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337139"/>
          </a:xfrm>
          <a:prstGeom prst="rect">
            <a:avLst/>
          </a:prstGeom>
        </p:spPr>
      </p:pic>
    </p:spTree>
    <p:extLst>
      <p:ext uri="{BB962C8B-B14F-4D97-AF65-F5344CB8AC3E}">
        <p14:creationId xmlns:p14="http://schemas.microsoft.com/office/powerpoint/2010/main" val="1885993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765EB49-9DFC-4E8F-942D-DE86EA8C93DB}" type="slidenum">
              <a:rPr kumimoji="1" lang="ja-JP" altLang="en-US" smtClean="0"/>
              <a:t>12</a:t>
            </a:fld>
            <a:endParaRPr kumimoji="1"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497"/>
            <a:ext cx="12192000" cy="5892143"/>
          </a:xfrm>
          <a:prstGeom prst="rect">
            <a:avLst/>
          </a:prstGeom>
        </p:spPr>
      </p:pic>
    </p:spTree>
    <p:extLst>
      <p:ext uri="{BB962C8B-B14F-4D97-AF65-F5344CB8AC3E}">
        <p14:creationId xmlns:p14="http://schemas.microsoft.com/office/powerpoint/2010/main" val="971237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番兵法</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kumimoji="1" lang="ja-JP" altLang="en-US" sz="3900" dirty="0">
                <a:solidFill>
                  <a:schemeClr val="bg1">
                    <a:lumMod val="50000"/>
                  </a:schemeClr>
                </a:solidFill>
              </a:rPr>
              <a:t>無限ループ</a:t>
            </a:r>
            <a:endParaRPr kumimoji="1"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プログラミングの</a:t>
            </a:r>
            <a:r>
              <a:rPr lang="en-US" altLang="ja-JP" sz="3900" dirty="0">
                <a:solidFill>
                  <a:schemeClr val="bg1">
                    <a:lumMod val="50000"/>
                  </a:schemeClr>
                </a:solidFill>
              </a:rPr>
              <a:t>4</a:t>
            </a:r>
            <a:r>
              <a:rPr lang="ja-JP" altLang="en-US" sz="3900" dirty="0" smtClean="0">
                <a:solidFill>
                  <a:schemeClr val="bg1">
                    <a:lumMod val="50000"/>
                  </a:schemeClr>
                </a:solidFill>
              </a:rPr>
              <a:t>要素</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accent2"/>
                </a:solidFill>
              </a:rPr>
              <a:t>説明</a:t>
            </a:r>
            <a:r>
              <a:rPr lang="ja-JP" altLang="en-US" sz="3900" dirty="0" smtClean="0">
                <a:solidFill>
                  <a:schemeClr val="accent2"/>
                </a:solidFill>
              </a:rPr>
              <a:t>変数</a:t>
            </a:r>
            <a:endParaRPr lang="en-US" altLang="ja-JP" sz="3900" dirty="0" smtClean="0">
              <a:solidFill>
                <a:schemeClr val="accent2"/>
              </a:solidFill>
            </a:endParaRPr>
          </a:p>
          <a:p>
            <a:pPr>
              <a:lnSpc>
                <a:spcPct val="100000"/>
              </a:lnSpc>
              <a:buFont typeface="Wingdings" panose="05000000000000000000" pitchFamily="2" charset="2"/>
              <a:buChar char="n"/>
            </a:pPr>
            <a:r>
              <a:rPr lang="en-US" altLang="ja-JP" sz="4400" dirty="0" smtClean="0">
                <a:solidFill>
                  <a:schemeClr val="bg1">
                    <a:lumMod val="50000"/>
                  </a:schemeClr>
                </a:solidFill>
              </a:rPr>
              <a:t>python</a:t>
            </a:r>
          </a:p>
          <a:p>
            <a:pPr lvl="1">
              <a:lnSpc>
                <a:spcPct val="100000"/>
              </a:lnSpc>
              <a:buFont typeface="Wingdings" panose="05000000000000000000" pitchFamily="2" charset="2"/>
              <a:buChar char="n"/>
            </a:pPr>
            <a:r>
              <a:rPr lang="en-US" altLang="ja-JP" sz="3900" dirty="0" smtClean="0">
                <a:solidFill>
                  <a:schemeClr val="bg1">
                    <a:lumMod val="50000"/>
                  </a:schemeClr>
                </a:solidFill>
              </a:rPr>
              <a:t>f</a:t>
            </a:r>
            <a:r>
              <a:rPr lang="ja-JP" altLang="en-US" sz="3900" dirty="0" smtClean="0">
                <a:solidFill>
                  <a:schemeClr val="bg1">
                    <a:lumMod val="50000"/>
                  </a:schemeClr>
                </a:solidFill>
              </a:rPr>
              <a:t>文字列</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en-US" altLang="ja-JP" sz="3900" dirty="0" smtClean="0">
                <a:solidFill>
                  <a:schemeClr val="bg1">
                    <a:lumMod val="50000"/>
                  </a:schemeClr>
                </a:solidFill>
              </a:rPr>
              <a:t>string</a:t>
            </a:r>
            <a:r>
              <a:rPr lang="ja-JP" altLang="en-US" sz="3900" dirty="0" smtClean="0">
                <a:solidFill>
                  <a:schemeClr val="bg1">
                    <a:lumMod val="50000"/>
                  </a:schemeClr>
                </a:solidFill>
              </a:rPr>
              <a:t>クラスの</a:t>
            </a:r>
            <a:r>
              <a:rPr lang="en-US" altLang="ja-JP" sz="3900" dirty="0" smtClean="0">
                <a:solidFill>
                  <a:schemeClr val="bg1">
                    <a:lumMod val="50000"/>
                  </a:schemeClr>
                </a:solidFill>
              </a:rPr>
              <a:t>.format()</a:t>
            </a:r>
            <a:r>
              <a:rPr lang="ja-JP" altLang="en-US" sz="3900" dirty="0" smtClean="0">
                <a:solidFill>
                  <a:schemeClr val="bg1">
                    <a:lumMod val="50000"/>
                  </a:schemeClr>
                </a:solidFill>
              </a:rPr>
              <a:t>メソッド</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ja-JP" altLang="en-US" sz="4400" dirty="0" smtClean="0">
                <a:solidFill>
                  <a:schemeClr val="bg1">
                    <a:lumMod val="50000"/>
                  </a:schemeClr>
                </a:solidFill>
              </a:rPr>
              <a:t>迷路の題材にて</a:t>
            </a:r>
            <a:endParaRPr lang="en-US" altLang="ja-JP" sz="44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座標系</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13</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35022807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a:bodyPr>
          <a:lstStyle/>
          <a:p>
            <a:pPr>
              <a:lnSpc>
                <a:spcPct val="100000"/>
              </a:lnSpc>
              <a:buFont typeface="Wingdings" panose="05000000000000000000" pitchFamily="2" charset="2"/>
              <a:buChar char="n"/>
            </a:pPr>
            <a:r>
              <a:rPr lang="ja-JP" altLang="en-US" sz="4800" dirty="0" smtClean="0"/>
              <a:t>「媒介変数」の一種</a:t>
            </a:r>
            <a:endParaRPr lang="en-US" altLang="ja-JP" sz="4800" dirty="0" smtClean="0"/>
          </a:p>
          <a:p>
            <a:pPr>
              <a:lnSpc>
                <a:spcPct val="100000"/>
              </a:lnSpc>
              <a:buFont typeface="Wingdings" panose="05000000000000000000" pitchFamily="2" charset="2"/>
              <a:buChar char="n"/>
            </a:pPr>
            <a:r>
              <a:rPr lang="ja-JP" altLang="en-US" sz="4800" dirty="0" smtClean="0"/>
              <a:t>アルゴリズム上、本質的には不要だが、</a:t>
            </a:r>
            <a:r>
              <a:rPr lang="en-US" altLang="ja-JP" sz="4800" dirty="0" smtClean="0"/>
              <a:t/>
            </a:r>
            <a:br>
              <a:rPr lang="en-US" altLang="ja-JP" sz="4800" dirty="0" smtClean="0"/>
            </a:br>
            <a:r>
              <a:rPr lang="ja-JP" altLang="en-US" sz="4800" dirty="0" smtClean="0"/>
              <a:t>人間がアルゴリズムを（頭の中で）</a:t>
            </a:r>
            <a:r>
              <a:rPr lang="en-US" altLang="ja-JP" sz="4800" dirty="0" smtClean="0"/>
              <a:t/>
            </a:r>
            <a:br>
              <a:rPr lang="en-US" altLang="ja-JP" sz="4800" dirty="0" smtClean="0"/>
            </a:br>
            <a:r>
              <a:rPr lang="ja-JP" altLang="en-US" sz="4800" dirty="0" smtClean="0"/>
              <a:t>追いかけるときに</a:t>
            </a:r>
            <a:r>
              <a:rPr lang="en-US" altLang="ja-JP" sz="4800" dirty="0" smtClean="0"/>
              <a:t/>
            </a:r>
            <a:br>
              <a:rPr lang="en-US" altLang="ja-JP" sz="4800" dirty="0" smtClean="0"/>
            </a:br>
            <a:r>
              <a:rPr lang="ja-JP" altLang="en-US" sz="4800" dirty="0" smtClean="0"/>
              <a:t>分かりやすくするため</a:t>
            </a:r>
            <a:endParaRPr lang="en-US" altLang="ja-JP" sz="4800" dirty="0" smtClean="0"/>
          </a:p>
          <a:p>
            <a:pPr lvl="1">
              <a:lnSpc>
                <a:spcPct val="100000"/>
              </a:lnSpc>
            </a:pPr>
            <a:r>
              <a:rPr lang="ja-JP" altLang="en-US" sz="4400" dirty="0" smtClean="0"/>
              <a:t>判読性</a:t>
            </a:r>
            <a:endParaRPr lang="en-US" altLang="ja-JP" sz="4400" dirty="0"/>
          </a:p>
          <a:p>
            <a:pPr lvl="1">
              <a:lnSpc>
                <a:spcPct val="100000"/>
              </a:lnSpc>
            </a:pPr>
            <a:r>
              <a:rPr lang="ja-JP" altLang="en-US" sz="4400" dirty="0" smtClean="0"/>
              <a:t>バグ回避</a:t>
            </a:r>
            <a:endParaRPr lang="en-US" altLang="ja-JP" sz="4400" dirty="0" smtClean="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14</a:t>
            </a:fld>
            <a:endParaRPr lang="ja-JP" altLang="en-US" dirty="0"/>
          </a:p>
        </p:txBody>
      </p:sp>
      <p:sp>
        <p:nvSpPr>
          <p:cNvPr id="15" name="タイトル 1"/>
          <p:cNvSpPr>
            <a:spLocks noGrp="1"/>
          </p:cNvSpPr>
          <p:nvPr>
            <p:ph type="title"/>
          </p:nvPr>
        </p:nvSpPr>
        <p:spPr>
          <a:xfrm>
            <a:off x="4464784" y="-2083"/>
            <a:ext cx="3262432" cy="923330"/>
          </a:xfrm>
        </p:spPr>
        <p:txBody>
          <a:bodyPr>
            <a:spAutoFit/>
          </a:bodyPr>
          <a:lstStyle/>
          <a:p>
            <a:r>
              <a:rPr kumimoji="1" lang="ja-JP" altLang="en-US" sz="6000" dirty="0" smtClean="0"/>
              <a:t>説明変数</a:t>
            </a:r>
            <a:endParaRPr kumimoji="1" lang="ja-JP" altLang="en-US" sz="6600" dirty="0"/>
          </a:p>
        </p:txBody>
      </p:sp>
    </p:spTree>
    <p:extLst>
      <p:ext uri="{BB962C8B-B14F-4D97-AF65-F5344CB8AC3E}">
        <p14:creationId xmlns:p14="http://schemas.microsoft.com/office/powerpoint/2010/main" val="3521593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1733550" y="1286870"/>
            <a:ext cx="8743950" cy="5069480"/>
          </a:xfrm>
        </p:spPr>
        <p:txBody>
          <a:bodyPr wrap="none" numCol="1">
            <a:normAutofit lnSpcReduction="10000"/>
          </a:bodyPr>
          <a:lstStyle/>
          <a:p>
            <a:pPr marL="0" indent="0">
              <a:lnSpc>
                <a:spcPct val="100000"/>
              </a:lnSpc>
              <a:buNone/>
            </a:pPr>
            <a:r>
              <a:rPr lang="en-US" altLang="ja-JP" sz="6000" dirty="0" smtClean="0">
                <a:solidFill>
                  <a:schemeClr val="accent2"/>
                </a:solidFill>
                <a:latin typeface="BIZ UDゴシック" panose="020B0400000000000000" pitchFamily="49" charset="-128"/>
                <a:ea typeface="BIZ UDゴシック" panose="020B0400000000000000" pitchFamily="49" charset="-128"/>
              </a:rPr>
              <a:t>move = d[(</a:t>
            </a:r>
            <a:r>
              <a:rPr lang="en-US" altLang="ja-JP" sz="6000" dirty="0" err="1" smtClean="0">
                <a:solidFill>
                  <a:schemeClr val="accent2"/>
                </a:solidFill>
                <a:latin typeface="BIZ UDゴシック" panose="020B0400000000000000" pitchFamily="49" charset="-128"/>
                <a:ea typeface="BIZ UDゴシック" panose="020B0400000000000000" pitchFamily="49" charset="-128"/>
              </a:rPr>
              <a:t>dir</a:t>
            </a:r>
            <a:r>
              <a:rPr lang="en-US" altLang="ja-JP" sz="6000" dirty="0" smtClean="0">
                <a:solidFill>
                  <a:schemeClr val="accent2"/>
                </a:solidFill>
                <a:latin typeface="BIZ UDゴシック" panose="020B0400000000000000" pitchFamily="49" charset="-128"/>
                <a:ea typeface="BIZ UDゴシック" panose="020B0400000000000000" pitchFamily="49" charset="-128"/>
              </a:rPr>
              <a:t> + 1)%4]</a:t>
            </a:r>
          </a:p>
          <a:p>
            <a:pPr marL="0" indent="0">
              <a:lnSpc>
                <a:spcPct val="100000"/>
              </a:lnSpc>
              <a:buNone/>
            </a:pPr>
            <a:endParaRPr lang="en-US" altLang="ja-JP" sz="6000" dirty="0" smtClean="0">
              <a:latin typeface="BIZ UDゴシック" panose="020B0400000000000000" pitchFamily="49" charset="-128"/>
              <a:ea typeface="BIZ UDゴシック" panose="020B0400000000000000" pitchFamily="49" charset="-128"/>
            </a:endParaRPr>
          </a:p>
          <a:p>
            <a:pPr marL="0" indent="0">
              <a:lnSpc>
                <a:spcPct val="100000"/>
              </a:lnSpc>
              <a:buNone/>
            </a:pPr>
            <a:endParaRPr lang="en-US" altLang="ja-JP" sz="6000" dirty="0">
              <a:latin typeface="BIZ UDゴシック" panose="020B0400000000000000" pitchFamily="49" charset="-128"/>
              <a:ea typeface="BIZ UDゴシック" panose="020B0400000000000000" pitchFamily="49" charset="-128"/>
            </a:endParaRPr>
          </a:p>
          <a:p>
            <a:pPr marL="0" indent="0">
              <a:lnSpc>
                <a:spcPct val="100000"/>
              </a:lnSpc>
              <a:buNone/>
            </a:pPr>
            <a:r>
              <a:rPr lang="en-US" altLang="ja-JP" sz="6000" dirty="0" err="1" smtClean="0">
                <a:solidFill>
                  <a:srgbClr val="00B0F0"/>
                </a:solidFill>
                <a:latin typeface="BIZ UDゴシック" panose="020B0400000000000000" pitchFamily="49" charset="-128"/>
                <a:ea typeface="BIZ UDゴシック" panose="020B0400000000000000" pitchFamily="49" charset="-128"/>
              </a:rPr>
              <a:t>next_dir</a:t>
            </a:r>
            <a:r>
              <a:rPr lang="en-US" altLang="ja-JP" sz="6000" dirty="0" smtClean="0">
                <a:latin typeface="BIZ UDゴシック" panose="020B0400000000000000" pitchFamily="49" charset="-128"/>
                <a:ea typeface="BIZ UDゴシック" panose="020B0400000000000000" pitchFamily="49" charset="-128"/>
              </a:rPr>
              <a:t> = (</a:t>
            </a:r>
            <a:r>
              <a:rPr lang="en-US" altLang="ja-JP" sz="6000" dirty="0" err="1" smtClean="0">
                <a:latin typeface="BIZ UDゴシック" panose="020B0400000000000000" pitchFamily="49" charset="-128"/>
                <a:ea typeface="BIZ UDゴシック" panose="020B0400000000000000" pitchFamily="49" charset="-128"/>
              </a:rPr>
              <a:t>dir</a:t>
            </a:r>
            <a:r>
              <a:rPr lang="en-US" altLang="ja-JP" sz="6000" dirty="0" smtClean="0">
                <a:latin typeface="BIZ UDゴシック" panose="020B0400000000000000" pitchFamily="49" charset="-128"/>
                <a:ea typeface="BIZ UDゴシック" panose="020B0400000000000000" pitchFamily="49" charset="-128"/>
              </a:rPr>
              <a:t> + 1)%4</a:t>
            </a:r>
          </a:p>
          <a:p>
            <a:pPr marL="0" indent="0">
              <a:lnSpc>
                <a:spcPct val="100000"/>
              </a:lnSpc>
              <a:buNone/>
            </a:pPr>
            <a:r>
              <a:rPr lang="en-US" altLang="ja-JP" sz="6000" dirty="0" smtClean="0">
                <a:latin typeface="BIZ UDゴシック" panose="020B0400000000000000" pitchFamily="49" charset="-128"/>
                <a:ea typeface="BIZ UDゴシック" panose="020B0400000000000000" pitchFamily="49" charset="-128"/>
              </a:rPr>
              <a:t>move = d[</a:t>
            </a:r>
            <a:r>
              <a:rPr lang="en-US" altLang="ja-JP" sz="6000" dirty="0" err="1" smtClean="0">
                <a:solidFill>
                  <a:srgbClr val="00B0F0"/>
                </a:solidFill>
                <a:latin typeface="BIZ UDゴシック" panose="020B0400000000000000" pitchFamily="49" charset="-128"/>
                <a:ea typeface="BIZ UDゴシック" panose="020B0400000000000000" pitchFamily="49" charset="-128"/>
              </a:rPr>
              <a:t>next_dir</a:t>
            </a:r>
            <a:r>
              <a:rPr lang="en-US" altLang="ja-JP" sz="6000" dirty="0" smtClean="0">
                <a:latin typeface="BIZ UDゴシック" panose="020B0400000000000000" pitchFamily="49" charset="-128"/>
                <a:ea typeface="BIZ UDゴシック" panose="020B0400000000000000" pitchFamily="49" charset="-128"/>
              </a:rPr>
              <a:t>]</a:t>
            </a: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15</a:t>
            </a:fld>
            <a:endParaRPr lang="ja-JP" altLang="en-US" dirty="0"/>
          </a:p>
        </p:txBody>
      </p:sp>
      <p:sp>
        <p:nvSpPr>
          <p:cNvPr id="15" name="タイトル 1"/>
          <p:cNvSpPr>
            <a:spLocks noGrp="1"/>
          </p:cNvSpPr>
          <p:nvPr>
            <p:ph type="title"/>
          </p:nvPr>
        </p:nvSpPr>
        <p:spPr>
          <a:xfrm>
            <a:off x="1097677" y="-2083"/>
            <a:ext cx="9996647" cy="923330"/>
          </a:xfrm>
        </p:spPr>
        <p:txBody>
          <a:bodyPr>
            <a:spAutoFit/>
          </a:bodyPr>
          <a:lstStyle/>
          <a:p>
            <a:r>
              <a:rPr kumimoji="1" lang="ja-JP" altLang="en-US" sz="6000" dirty="0" smtClean="0"/>
              <a:t>説明変数</a:t>
            </a:r>
            <a:r>
              <a:rPr lang="ja-JP" altLang="en-US" sz="6000" dirty="0" smtClean="0"/>
              <a:t>（</a:t>
            </a:r>
            <a:r>
              <a:rPr lang="en-US" altLang="ja-JP" sz="6000" dirty="0" smtClean="0"/>
              <a:t>66</a:t>
            </a:r>
            <a:r>
              <a:rPr lang="ja-JP" altLang="en-US" sz="6000" dirty="0" smtClean="0"/>
              <a:t>ページ、</a:t>
            </a:r>
            <a:r>
              <a:rPr lang="en-US" altLang="ja-JP" sz="6000" dirty="0"/>
              <a:t>4</a:t>
            </a:r>
            <a:r>
              <a:rPr lang="ja-JP" altLang="en-US" sz="6000" dirty="0" smtClean="0"/>
              <a:t>行目）</a:t>
            </a:r>
            <a:endParaRPr kumimoji="1" lang="ja-JP" altLang="en-US" sz="6600" dirty="0"/>
          </a:p>
        </p:txBody>
      </p:sp>
      <p:sp>
        <p:nvSpPr>
          <p:cNvPr id="2" name="下矢印 1"/>
          <p:cNvSpPr/>
          <p:nvPr/>
        </p:nvSpPr>
        <p:spPr>
          <a:xfrm>
            <a:off x="5362575" y="2476500"/>
            <a:ext cx="1466850" cy="1143000"/>
          </a:xfrm>
          <a:prstGeom prst="downArrow">
            <a:avLst/>
          </a:prstGeom>
          <a:solidFill>
            <a:srgbClr val="00B0F0"/>
          </a:solidFill>
          <a:ln w="38100">
            <a:solidFill>
              <a:srgbClr val="00B0F0"/>
            </a:solid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7928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66700" y="921247"/>
            <a:ext cx="11525250" cy="5936753"/>
          </a:xfrm>
        </p:spPr>
        <p:txBody>
          <a:bodyPr wrap="none" numCol="1">
            <a:normAutofit/>
          </a:bodyPr>
          <a:lstStyle/>
          <a:p>
            <a:pPr marL="0" indent="0">
              <a:lnSpc>
                <a:spcPct val="100000"/>
              </a:lnSpc>
              <a:buNone/>
            </a:pPr>
            <a:r>
              <a:rPr lang="en-US" altLang="ja-JP" sz="5200" dirty="0" smtClean="0">
                <a:solidFill>
                  <a:schemeClr val="accent2"/>
                </a:solidFill>
                <a:latin typeface="BIZ UDゴシック" panose="020B0400000000000000" pitchFamily="49" charset="-128"/>
                <a:ea typeface="BIZ UDゴシック" panose="020B0400000000000000" pitchFamily="49" charset="-128"/>
              </a:rPr>
              <a:t>if maze [</a:t>
            </a:r>
            <a:r>
              <a:rPr lang="en-US" altLang="ja-JP" sz="5200" dirty="0" err="1" smtClean="0">
                <a:solidFill>
                  <a:schemeClr val="accent2"/>
                </a:solidFill>
                <a:latin typeface="BIZ UDゴシック" panose="020B0400000000000000" pitchFamily="49" charset="-128"/>
                <a:ea typeface="BIZ UDゴシック" panose="020B0400000000000000" pitchFamily="49" charset="-128"/>
              </a:rPr>
              <a:t>x+move</a:t>
            </a:r>
            <a:r>
              <a:rPr lang="en-US" altLang="ja-JP" sz="5200" dirty="0" smtClean="0">
                <a:solidFill>
                  <a:schemeClr val="accent2"/>
                </a:solidFill>
                <a:latin typeface="BIZ UDゴシック" panose="020B0400000000000000" pitchFamily="49" charset="-128"/>
                <a:ea typeface="BIZ UDゴシック" panose="020B0400000000000000" pitchFamily="49" charset="-128"/>
              </a:rPr>
              <a:t>[0]][</a:t>
            </a:r>
            <a:r>
              <a:rPr lang="en-US" altLang="ja-JP" sz="5200" dirty="0" err="1" smtClean="0">
                <a:solidFill>
                  <a:schemeClr val="accent2"/>
                </a:solidFill>
                <a:latin typeface="BIZ UDゴシック" panose="020B0400000000000000" pitchFamily="49" charset="-128"/>
                <a:ea typeface="BIZ UDゴシック" panose="020B0400000000000000" pitchFamily="49" charset="-128"/>
              </a:rPr>
              <a:t>y+move</a:t>
            </a:r>
            <a:r>
              <a:rPr lang="en-US" altLang="ja-JP" sz="5200" dirty="0" smtClean="0">
                <a:solidFill>
                  <a:schemeClr val="accent2"/>
                </a:solidFill>
                <a:latin typeface="BIZ UDゴシック" panose="020B0400000000000000" pitchFamily="49" charset="-128"/>
                <a:ea typeface="BIZ UDゴシック" panose="020B0400000000000000" pitchFamily="49" charset="-128"/>
              </a:rPr>
              <a:t>[1]] != 9:</a:t>
            </a:r>
          </a:p>
          <a:p>
            <a:pPr marL="0" indent="0">
              <a:lnSpc>
                <a:spcPct val="100000"/>
              </a:lnSpc>
              <a:buNone/>
            </a:pPr>
            <a:endParaRPr lang="en-US" altLang="ja-JP" sz="6000" dirty="0" smtClean="0">
              <a:latin typeface="BIZ UDゴシック" panose="020B0400000000000000" pitchFamily="49" charset="-128"/>
              <a:ea typeface="BIZ UDゴシック" panose="020B0400000000000000" pitchFamily="49" charset="-128"/>
            </a:endParaRPr>
          </a:p>
          <a:p>
            <a:pPr marL="0" indent="0">
              <a:lnSpc>
                <a:spcPct val="100000"/>
              </a:lnSpc>
              <a:buNone/>
            </a:pP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next_x</a:t>
            </a:r>
            <a:r>
              <a:rPr lang="en-US" altLang="ja-JP" sz="5400" dirty="0" smtClean="0">
                <a:latin typeface="BIZ UDゴシック" panose="020B0400000000000000" pitchFamily="49" charset="-128"/>
                <a:ea typeface="BIZ UDゴシック" panose="020B0400000000000000" pitchFamily="49" charset="-128"/>
              </a:rPr>
              <a:t> = x + move[0]</a:t>
            </a:r>
          </a:p>
          <a:p>
            <a:pPr marL="0" indent="0">
              <a:lnSpc>
                <a:spcPct val="100000"/>
              </a:lnSpc>
              <a:buNone/>
            </a:pP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next_y</a:t>
            </a:r>
            <a:r>
              <a:rPr lang="en-US" altLang="ja-JP" sz="5400" dirty="0" smtClean="0">
                <a:latin typeface="BIZ UDゴシック" panose="020B0400000000000000" pitchFamily="49" charset="-128"/>
                <a:ea typeface="BIZ UDゴシック" panose="020B0400000000000000" pitchFamily="49" charset="-128"/>
              </a:rPr>
              <a:t> </a:t>
            </a:r>
            <a:r>
              <a:rPr lang="en-US" altLang="ja-JP" sz="5400" dirty="0">
                <a:latin typeface="BIZ UDゴシック" panose="020B0400000000000000" pitchFamily="49" charset="-128"/>
                <a:ea typeface="BIZ UDゴシック" panose="020B0400000000000000" pitchFamily="49" charset="-128"/>
              </a:rPr>
              <a:t>= x + </a:t>
            </a:r>
            <a:r>
              <a:rPr lang="en-US" altLang="ja-JP" sz="5400" dirty="0" smtClean="0">
                <a:latin typeface="BIZ UDゴシック" panose="020B0400000000000000" pitchFamily="49" charset="-128"/>
                <a:ea typeface="BIZ UDゴシック" panose="020B0400000000000000" pitchFamily="49" charset="-128"/>
              </a:rPr>
              <a:t>move[1]</a:t>
            </a:r>
          </a:p>
          <a:p>
            <a:pPr marL="0" indent="0">
              <a:lnSpc>
                <a:spcPct val="100000"/>
              </a:lnSpc>
              <a:buNone/>
            </a:pP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next_cell</a:t>
            </a:r>
            <a:r>
              <a:rPr lang="en-US" altLang="ja-JP" sz="5400" dirty="0" smtClean="0">
                <a:solidFill>
                  <a:srgbClr val="00B0F0"/>
                </a:solidFill>
                <a:latin typeface="BIZ UDゴシック" panose="020B0400000000000000" pitchFamily="49" charset="-128"/>
                <a:ea typeface="BIZ UDゴシック" panose="020B0400000000000000" pitchFamily="49" charset="-128"/>
              </a:rPr>
              <a:t> </a:t>
            </a:r>
            <a:r>
              <a:rPr lang="en-US" altLang="ja-JP" sz="5400" dirty="0" smtClean="0">
                <a:latin typeface="BIZ UDゴシック" panose="020B0400000000000000" pitchFamily="49" charset="-128"/>
                <a:ea typeface="BIZ UDゴシック" panose="020B0400000000000000" pitchFamily="49" charset="-128"/>
              </a:rPr>
              <a:t>= maze[</a:t>
            </a: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next_x</a:t>
            </a:r>
            <a:r>
              <a:rPr lang="en-US" altLang="ja-JP" sz="5400" dirty="0" smtClean="0">
                <a:latin typeface="BIZ UDゴシック" panose="020B0400000000000000" pitchFamily="49" charset="-128"/>
                <a:ea typeface="BIZ UDゴシック" panose="020B0400000000000000" pitchFamily="49" charset="-128"/>
              </a:rPr>
              <a:t>][</a:t>
            </a: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next_y</a:t>
            </a:r>
            <a:r>
              <a:rPr lang="en-US" altLang="ja-JP" sz="5400" dirty="0" smtClean="0">
                <a:latin typeface="BIZ UDゴシック" panose="020B0400000000000000" pitchFamily="49" charset="-128"/>
                <a:ea typeface="BIZ UDゴシック" panose="020B0400000000000000" pitchFamily="49" charset="-128"/>
              </a:rPr>
              <a:t>]</a:t>
            </a:r>
          </a:p>
          <a:p>
            <a:pPr marL="0" indent="0">
              <a:lnSpc>
                <a:spcPct val="100000"/>
              </a:lnSpc>
              <a:buNone/>
            </a:pPr>
            <a:r>
              <a:rPr lang="en-US" altLang="ja-JP" sz="5400" dirty="0">
                <a:latin typeface="BIZ UDゴシック" panose="020B0400000000000000" pitchFamily="49" charset="-128"/>
                <a:ea typeface="BIZ UDゴシック" panose="020B0400000000000000" pitchFamily="49" charset="-128"/>
              </a:rPr>
              <a:t>if </a:t>
            </a:r>
            <a:r>
              <a:rPr lang="en-US" altLang="ja-JP" sz="5400" dirty="0" err="1" smtClean="0">
                <a:solidFill>
                  <a:srgbClr val="00B0F0"/>
                </a:solidFill>
                <a:latin typeface="BIZ UDゴシック" panose="020B0400000000000000" pitchFamily="49" charset="-128"/>
                <a:ea typeface="BIZ UDゴシック" panose="020B0400000000000000" pitchFamily="49" charset="-128"/>
              </a:rPr>
              <a:t>next_cell</a:t>
            </a:r>
            <a:r>
              <a:rPr lang="en-US" altLang="ja-JP" sz="5400" dirty="0" smtClean="0">
                <a:latin typeface="BIZ UDゴシック" panose="020B0400000000000000" pitchFamily="49" charset="-128"/>
                <a:ea typeface="BIZ UDゴシック" panose="020B0400000000000000" pitchFamily="49" charset="-128"/>
              </a:rPr>
              <a:t> != </a:t>
            </a:r>
            <a:r>
              <a:rPr lang="en-US" altLang="ja-JP" sz="5400" dirty="0">
                <a:latin typeface="BIZ UDゴシック" panose="020B0400000000000000" pitchFamily="49" charset="-128"/>
                <a:ea typeface="BIZ UDゴシック" panose="020B0400000000000000" pitchFamily="49" charset="-128"/>
              </a:rPr>
              <a:t>9</a:t>
            </a:r>
            <a:r>
              <a:rPr lang="en-US" altLang="ja-JP" sz="5400" dirty="0" smtClean="0">
                <a:latin typeface="BIZ UDゴシック" panose="020B0400000000000000" pitchFamily="49" charset="-128"/>
                <a:ea typeface="BIZ UDゴシック" panose="020B0400000000000000" pitchFamily="49" charset="-128"/>
              </a:rPr>
              <a:t>:</a:t>
            </a:r>
            <a:endParaRPr lang="en-US" altLang="ja-JP" sz="5400" dirty="0">
              <a:latin typeface="BIZ UDゴシック" panose="020B0400000000000000" pitchFamily="49" charset="-128"/>
              <a:ea typeface="BIZ UDゴシック" panose="020B0400000000000000" pitchFamily="49" charset="-128"/>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16</a:t>
            </a:fld>
            <a:endParaRPr lang="ja-JP" altLang="en-US" dirty="0"/>
          </a:p>
        </p:txBody>
      </p:sp>
      <p:sp>
        <p:nvSpPr>
          <p:cNvPr id="15" name="タイトル 1"/>
          <p:cNvSpPr>
            <a:spLocks noGrp="1"/>
          </p:cNvSpPr>
          <p:nvPr>
            <p:ph type="title"/>
          </p:nvPr>
        </p:nvSpPr>
        <p:spPr>
          <a:xfrm>
            <a:off x="1097677" y="-2083"/>
            <a:ext cx="9996647" cy="923330"/>
          </a:xfrm>
        </p:spPr>
        <p:txBody>
          <a:bodyPr>
            <a:spAutoFit/>
          </a:bodyPr>
          <a:lstStyle/>
          <a:p>
            <a:r>
              <a:rPr kumimoji="1" lang="ja-JP" altLang="en-US" sz="6000" dirty="0" smtClean="0"/>
              <a:t>説明変数（</a:t>
            </a:r>
            <a:r>
              <a:rPr kumimoji="1" lang="en-US" altLang="ja-JP" sz="6000" dirty="0" smtClean="0"/>
              <a:t>66</a:t>
            </a:r>
            <a:r>
              <a:rPr kumimoji="1" lang="ja-JP" altLang="en-US" sz="6000" dirty="0" smtClean="0"/>
              <a:t>ページ、</a:t>
            </a:r>
            <a:r>
              <a:rPr kumimoji="1" lang="en-US" altLang="ja-JP" sz="6000" dirty="0" smtClean="0"/>
              <a:t>5</a:t>
            </a:r>
            <a:r>
              <a:rPr kumimoji="1" lang="ja-JP" altLang="en-US" sz="6000" dirty="0" smtClean="0"/>
              <a:t>行目）</a:t>
            </a:r>
            <a:endParaRPr kumimoji="1" lang="ja-JP" altLang="en-US" sz="6600" dirty="0"/>
          </a:p>
        </p:txBody>
      </p:sp>
      <p:sp>
        <p:nvSpPr>
          <p:cNvPr id="2" name="下矢印 1"/>
          <p:cNvSpPr/>
          <p:nvPr/>
        </p:nvSpPr>
        <p:spPr>
          <a:xfrm>
            <a:off x="5362575" y="1844577"/>
            <a:ext cx="1466850" cy="876300"/>
          </a:xfrm>
          <a:prstGeom prst="downArrow">
            <a:avLst>
              <a:gd name="adj1" fmla="val 37013"/>
              <a:gd name="adj2" fmla="val 50000"/>
            </a:avLst>
          </a:prstGeom>
          <a:solidFill>
            <a:srgbClr val="00B0F0"/>
          </a:solidFill>
          <a:ln w="38100">
            <a:solidFill>
              <a:srgbClr val="00B0F0"/>
            </a:solid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09957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番兵法</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kumimoji="1" lang="ja-JP" altLang="en-US" sz="3900" dirty="0">
                <a:solidFill>
                  <a:schemeClr val="bg1">
                    <a:lumMod val="50000"/>
                  </a:schemeClr>
                </a:solidFill>
              </a:rPr>
              <a:t>無限ループ</a:t>
            </a:r>
            <a:endParaRPr kumimoji="1"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プログラミングの</a:t>
            </a:r>
            <a:r>
              <a:rPr lang="en-US" altLang="ja-JP" sz="3900" dirty="0">
                <a:solidFill>
                  <a:schemeClr val="bg1">
                    <a:lumMod val="50000"/>
                  </a:schemeClr>
                </a:solidFill>
              </a:rPr>
              <a:t>4</a:t>
            </a:r>
            <a:r>
              <a:rPr lang="ja-JP" altLang="en-US" sz="3900" dirty="0" smtClean="0">
                <a:solidFill>
                  <a:schemeClr val="bg1">
                    <a:lumMod val="50000"/>
                  </a:schemeClr>
                </a:solidFill>
              </a:rPr>
              <a:t>要素</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説明</a:t>
            </a:r>
            <a:r>
              <a:rPr lang="ja-JP" altLang="en-US" sz="3900" dirty="0" smtClean="0">
                <a:solidFill>
                  <a:schemeClr val="bg1">
                    <a:lumMod val="50000"/>
                  </a:schemeClr>
                </a:solidFill>
              </a:rPr>
              <a:t>変数</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en-US" altLang="ja-JP" sz="4400" strike="sngStrike" dirty="0" smtClean="0">
                <a:solidFill>
                  <a:schemeClr val="accent2"/>
                </a:solidFill>
              </a:rPr>
              <a:t>python</a:t>
            </a:r>
          </a:p>
          <a:p>
            <a:pPr lvl="1">
              <a:lnSpc>
                <a:spcPct val="100000"/>
              </a:lnSpc>
              <a:buFont typeface="Wingdings" panose="05000000000000000000" pitchFamily="2" charset="2"/>
              <a:buChar char="n"/>
            </a:pPr>
            <a:r>
              <a:rPr lang="en-US" altLang="ja-JP" sz="3900" strike="sngStrike" dirty="0" smtClean="0">
                <a:solidFill>
                  <a:schemeClr val="accent2"/>
                </a:solidFill>
              </a:rPr>
              <a:t>f</a:t>
            </a:r>
            <a:r>
              <a:rPr lang="ja-JP" altLang="en-US" sz="3900" strike="sngStrike" dirty="0" smtClean="0">
                <a:solidFill>
                  <a:schemeClr val="accent2"/>
                </a:solidFill>
              </a:rPr>
              <a:t>文字列</a:t>
            </a:r>
            <a:endParaRPr lang="en-US" altLang="ja-JP" sz="3900" strike="sngStrike" dirty="0" smtClean="0">
              <a:solidFill>
                <a:schemeClr val="accent2"/>
              </a:solidFill>
            </a:endParaRPr>
          </a:p>
          <a:p>
            <a:pPr lvl="1">
              <a:lnSpc>
                <a:spcPct val="100000"/>
              </a:lnSpc>
              <a:buFont typeface="Wingdings" panose="05000000000000000000" pitchFamily="2" charset="2"/>
              <a:buChar char="n"/>
            </a:pPr>
            <a:r>
              <a:rPr lang="en-US" altLang="ja-JP" sz="3900" strike="sngStrike" dirty="0" smtClean="0">
                <a:solidFill>
                  <a:schemeClr val="accent2"/>
                </a:solidFill>
              </a:rPr>
              <a:t>string</a:t>
            </a:r>
            <a:r>
              <a:rPr lang="ja-JP" altLang="en-US" sz="3900" strike="sngStrike" dirty="0" smtClean="0">
                <a:solidFill>
                  <a:schemeClr val="accent2"/>
                </a:solidFill>
              </a:rPr>
              <a:t>クラスの</a:t>
            </a:r>
            <a:r>
              <a:rPr lang="en-US" altLang="ja-JP" sz="3900" strike="sngStrike" dirty="0" smtClean="0">
                <a:solidFill>
                  <a:schemeClr val="accent2"/>
                </a:solidFill>
              </a:rPr>
              <a:t>.format()</a:t>
            </a:r>
            <a:r>
              <a:rPr lang="ja-JP" altLang="en-US" sz="3900" strike="sngStrike" dirty="0" smtClean="0">
                <a:solidFill>
                  <a:schemeClr val="accent2"/>
                </a:solidFill>
              </a:rPr>
              <a:t>メソッド</a:t>
            </a:r>
            <a:endParaRPr lang="en-US" altLang="ja-JP" sz="3900" strike="sngStrike" dirty="0" smtClean="0">
              <a:solidFill>
                <a:schemeClr val="accent2"/>
              </a:solidFill>
            </a:endParaRPr>
          </a:p>
          <a:p>
            <a:pPr>
              <a:lnSpc>
                <a:spcPct val="100000"/>
              </a:lnSpc>
              <a:buFont typeface="Wingdings" panose="05000000000000000000" pitchFamily="2" charset="2"/>
              <a:buChar char="n"/>
            </a:pPr>
            <a:r>
              <a:rPr lang="ja-JP" altLang="en-US" sz="4400" dirty="0" smtClean="0">
                <a:solidFill>
                  <a:schemeClr val="bg1">
                    <a:lumMod val="50000"/>
                  </a:schemeClr>
                </a:solidFill>
              </a:rPr>
              <a:t>迷路の題材にて</a:t>
            </a:r>
            <a:endParaRPr lang="en-US" altLang="ja-JP" sz="44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座標系</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17</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2259950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番兵法</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kumimoji="1" lang="ja-JP" altLang="en-US" sz="3900" dirty="0">
                <a:solidFill>
                  <a:schemeClr val="bg1">
                    <a:lumMod val="50000"/>
                  </a:schemeClr>
                </a:solidFill>
              </a:rPr>
              <a:t>無限ループ</a:t>
            </a:r>
            <a:endParaRPr kumimoji="1"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プログラミングの</a:t>
            </a:r>
            <a:r>
              <a:rPr lang="en-US" altLang="ja-JP" sz="3900" dirty="0">
                <a:solidFill>
                  <a:schemeClr val="bg1">
                    <a:lumMod val="50000"/>
                  </a:schemeClr>
                </a:solidFill>
              </a:rPr>
              <a:t>4</a:t>
            </a:r>
            <a:r>
              <a:rPr lang="ja-JP" altLang="en-US" sz="3900" dirty="0" smtClean="0">
                <a:solidFill>
                  <a:schemeClr val="bg1">
                    <a:lumMod val="50000"/>
                  </a:schemeClr>
                </a:solidFill>
              </a:rPr>
              <a:t>要素</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説明</a:t>
            </a:r>
            <a:r>
              <a:rPr lang="ja-JP" altLang="en-US" sz="3900" dirty="0" smtClean="0">
                <a:solidFill>
                  <a:schemeClr val="bg1">
                    <a:lumMod val="50000"/>
                  </a:schemeClr>
                </a:solidFill>
              </a:rPr>
              <a:t>変数</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en-US" altLang="ja-JP" sz="4400" dirty="0" smtClean="0">
                <a:solidFill>
                  <a:schemeClr val="bg1">
                    <a:lumMod val="50000"/>
                  </a:schemeClr>
                </a:solidFill>
              </a:rPr>
              <a:t>python</a:t>
            </a:r>
          </a:p>
          <a:p>
            <a:pPr lvl="1">
              <a:lnSpc>
                <a:spcPct val="100000"/>
              </a:lnSpc>
              <a:buFont typeface="Wingdings" panose="05000000000000000000" pitchFamily="2" charset="2"/>
              <a:buChar char="n"/>
            </a:pPr>
            <a:r>
              <a:rPr lang="en-US" altLang="ja-JP" sz="3900" dirty="0" smtClean="0">
                <a:solidFill>
                  <a:schemeClr val="bg1">
                    <a:lumMod val="50000"/>
                  </a:schemeClr>
                </a:solidFill>
              </a:rPr>
              <a:t>f</a:t>
            </a:r>
            <a:r>
              <a:rPr lang="ja-JP" altLang="en-US" sz="3900" dirty="0" smtClean="0">
                <a:solidFill>
                  <a:schemeClr val="bg1">
                    <a:lumMod val="50000"/>
                  </a:schemeClr>
                </a:solidFill>
              </a:rPr>
              <a:t>文字列</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en-US" altLang="ja-JP" sz="3900" dirty="0" smtClean="0">
                <a:solidFill>
                  <a:schemeClr val="bg1">
                    <a:lumMod val="50000"/>
                  </a:schemeClr>
                </a:solidFill>
              </a:rPr>
              <a:t>string</a:t>
            </a:r>
            <a:r>
              <a:rPr lang="ja-JP" altLang="en-US" sz="3900" dirty="0" smtClean="0">
                <a:solidFill>
                  <a:schemeClr val="bg1">
                    <a:lumMod val="50000"/>
                  </a:schemeClr>
                </a:solidFill>
              </a:rPr>
              <a:t>クラスの</a:t>
            </a:r>
            <a:r>
              <a:rPr lang="en-US" altLang="ja-JP" sz="3900" dirty="0" smtClean="0">
                <a:solidFill>
                  <a:schemeClr val="bg1">
                    <a:lumMod val="50000"/>
                  </a:schemeClr>
                </a:solidFill>
              </a:rPr>
              <a:t>.format()</a:t>
            </a:r>
            <a:r>
              <a:rPr lang="ja-JP" altLang="en-US" sz="3900" dirty="0" smtClean="0">
                <a:solidFill>
                  <a:schemeClr val="bg1">
                    <a:lumMod val="50000"/>
                  </a:schemeClr>
                </a:solidFill>
              </a:rPr>
              <a:t>メソッド</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ja-JP" altLang="en-US" sz="4400" dirty="0" smtClean="0">
                <a:solidFill>
                  <a:schemeClr val="accent2"/>
                </a:solidFill>
              </a:rPr>
              <a:t>迷路の題材にて</a:t>
            </a:r>
            <a:endParaRPr lang="en-US" altLang="ja-JP" sz="4400" dirty="0" smtClean="0">
              <a:solidFill>
                <a:schemeClr val="accent2"/>
              </a:solidFill>
            </a:endParaRPr>
          </a:p>
          <a:p>
            <a:pPr lvl="1">
              <a:lnSpc>
                <a:spcPct val="100000"/>
              </a:lnSpc>
              <a:buFont typeface="Wingdings" panose="05000000000000000000" pitchFamily="2" charset="2"/>
              <a:buChar char="n"/>
            </a:pPr>
            <a:r>
              <a:rPr lang="ja-JP" altLang="en-US" sz="3900" dirty="0">
                <a:solidFill>
                  <a:schemeClr val="accent2"/>
                </a:solidFill>
              </a:rPr>
              <a:t>座標系</a:t>
            </a:r>
            <a:endParaRPr lang="en-US" altLang="ja-JP" sz="3900" dirty="0" smtClean="0">
              <a:solidFill>
                <a:schemeClr val="accent2"/>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18</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2694258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9226550" y="6037035"/>
            <a:ext cx="2743200" cy="365125"/>
          </a:xfrm>
        </p:spPr>
        <p:txBody>
          <a:bodyPr/>
          <a:lstStyle/>
          <a:p>
            <a:fld id="{E765EB49-9DFC-4E8F-942D-DE86EA8C93DB}" type="slidenum">
              <a:rPr lang="ja-JP" altLang="en-US" smtClean="0"/>
              <a:pPr/>
              <a:t>19</a:t>
            </a:fld>
            <a:endParaRPr lang="ja-JP" altLang="en-US" dirty="0"/>
          </a:p>
        </p:txBody>
      </p:sp>
      <p:sp>
        <p:nvSpPr>
          <p:cNvPr id="15" name="タイトル 1"/>
          <p:cNvSpPr>
            <a:spLocks noGrp="1"/>
          </p:cNvSpPr>
          <p:nvPr>
            <p:ph type="title"/>
          </p:nvPr>
        </p:nvSpPr>
        <p:spPr>
          <a:xfrm>
            <a:off x="4849507" y="-2083"/>
            <a:ext cx="2492990" cy="923330"/>
          </a:xfrm>
        </p:spPr>
        <p:txBody>
          <a:bodyPr>
            <a:spAutoFit/>
          </a:bodyPr>
          <a:lstStyle/>
          <a:p>
            <a:r>
              <a:rPr lang="ja-JP" altLang="en-US" sz="6000" dirty="0" smtClean="0"/>
              <a:t>座標系</a:t>
            </a:r>
            <a:endParaRPr kumimoji="1" lang="ja-JP" altLang="en-US" sz="6600" dirty="0"/>
          </a:p>
        </p:txBody>
      </p:sp>
      <p:grpSp>
        <p:nvGrpSpPr>
          <p:cNvPr id="23" name="グループ化 22"/>
          <p:cNvGrpSpPr/>
          <p:nvPr/>
        </p:nvGrpSpPr>
        <p:grpSpPr>
          <a:xfrm>
            <a:off x="1007453" y="601932"/>
            <a:ext cx="4876505" cy="4876505"/>
            <a:chOff x="783356" y="993359"/>
            <a:chExt cx="4876505" cy="4876505"/>
          </a:xfrm>
        </p:grpSpPr>
        <p:grpSp>
          <p:nvGrpSpPr>
            <p:cNvPr id="12" name="グループ化 11"/>
            <p:cNvGrpSpPr/>
            <p:nvPr/>
          </p:nvGrpSpPr>
          <p:grpSpPr>
            <a:xfrm>
              <a:off x="1336548" y="1589762"/>
              <a:ext cx="3398701" cy="3830600"/>
              <a:chOff x="2022348" y="1831062"/>
              <a:chExt cx="3398701" cy="3830600"/>
            </a:xfrm>
          </p:grpSpPr>
          <p:grpSp>
            <p:nvGrpSpPr>
              <p:cNvPr id="9" name="グループ化 8"/>
              <p:cNvGrpSpPr/>
              <p:nvPr/>
            </p:nvGrpSpPr>
            <p:grpSpPr>
              <a:xfrm>
                <a:off x="2361474" y="2414088"/>
                <a:ext cx="2259875" cy="2259875"/>
                <a:chOff x="3136174" y="3163388"/>
                <a:chExt cx="2259875" cy="2259875"/>
              </a:xfrm>
            </p:grpSpPr>
            <p:cxnSp>
              <p:nvCxnSpPr>
                <p:cNvPr id="6" name="直線矢印コネクタ 5"/>
                <p:cNvCxnSpPr/>
                <p:nvPr/>
              </p:nvCxnSpPr>
              <p:spPr>
                <a:xfrm>
                  <a:off x="3136174" y="3237770"/>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rot="5400000">
                  <a:off x="2059578" y="429332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テキスト ボックス 10"/>
              <p:cNvSpPr txBox="1"/>
              <p:nvPr/>
            </p:nvSpPr>
            <p:spPr>
              <a:xfrm>
                <a:off x="4559916" y="1831062"/>
                <a:ext cx="861133"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X</a:t>
                </a:r>
                <a:endParaRPr kumimoji="1" lang="ja-JP" altLang="en-US" sz="6600"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2022348" y="4553666"/>
                <a:ext cx="793807"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Y</a:t>
                </a:r>
                <a:endParaRPr kumimoji="1" lang="ja-JP" altLang="en-US" sz="6600" dirty="0" smtClean="0">
                  <a:latin typeface="BIZ UDPゴシック" panose="020B0400000000000000" pitchFamily="50" charset="-128"/>
                  <a:ea typeface="BIZ UDPゴシック" panose="020B0400000000000000" pitchFamily="50" charset="-128"/>
                </a:endParaRPr>
              </a:p>
            </p:txBody>
          </p:sp>
        </p:grpSp>
        <p:sp>
          <p:nvSpPr>
            <p:cNvPr id="14" name="十字形 13"/>
            <p:cNvSpPr/>
            <p:nvPr/>
          </p:nvSpPr>
          <p:spPr>
            <a:xfrm rot="2700000">
              <a:off x="783356" y="993359"/>
              <a:ext cx="4876505" cy="4876505"/>
            </a:xfrm>
            <a:prstGeom prst="plus">
              <a:avLst>
                <a:gd name="adj" fmla="val 41667"/>
              </a:avLst>
            </a:prstGeom>
            <a:solidFill>
              <a:srgbClr val="FF0000">
                <a:alpha val="52157"/>
              </a:srgb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grpSp>
        <p:nvGrpSpPr>
          <p:cNvPr id="24" name="グループ化 23"/>
          <p:cNvGrpSpPr/>
          <p:nvPr/>
        </p:nvGrpSpPr>
        <p:grpSpPr>
          <a:xfrm>
            <a:off x="6965861" y="1000162"/>
            <a:ext cx="4028773" cy="4028773"/>
            <a:chOff x="7165238" y="801102"/>
            <a:chExt cx="4028773" cy="4028773"/>
          </a:xfrm>
        </p:grpSpPr>
        <p:grpSp>
          <p:nvGrpSpPr>
            <p:cNvPr id="16" name="グループ化 15"/>
            <p:cNvGrpSpPr/>
            <p:nvPr/>
          </p:nvGrpSpPr>
          <p:grpSpPr>
            <a:xfrm rot="5400000">
              <a:off x="7473098" y="1206743"/>
              <a:ext cx="3679227" cy="3446126"/>
              <a:chOff x="1865254" y="1488586"/>
              <a:chExt cx="3679227" cy="3446126"/>
            </a:xfrm>
          </p:grpSpPr>
          <p:grpSp>
            <p:nvGrpSpPr>
              <p:cNvPr id="17" name="グループ化 16"/>
              <p:cNvGrpSpPr/>
              <p:nvPr/>
            </p:nvGrpSpPr>
            <p:grpSpPr>
              <a:xfrm>
                <a:off x="2361475" y="2414088"/>
                <a:ext cx="2259875" cy="2259875"/>
                <a:chOff x="3136175" y="3163388"/>
                <a:chExt cx="2259875" cy="2259875"/>
              </a:xfrm>
            </p:grpSpPr>
            <p:cxnSp>
              <p:nvCxnSpPr>
                <p:cNvPr id="20" name="直線矢印コネクタ 19"/>
                <p:cNvCxnSpPr/>
                <p:nvPr/>
              </p:nvCxnSpPr>
              <p:spPr>
                <a:xfrm>
                  <a:off x="3136175" y="535504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rot="16200000">
                  <a:off x="2059578" y="429332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テキスト ボックス 17"/>
              <p:cNvSpPr txBox="1"/>
              <p:nvPr/>
            </p:nvSpPr>
            <p:spPr>
              <a:xfrm rot="16200000">
                <a:off x="4559916" y="3950148"/>
                <a:ext cx="861133"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X</a:t>
                </a:r>
                <a:endParaRPr kumimoji="1" lang="ja-JP" altLang="en-US" sz="6600" dirty="0" smtClean="0">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rot="16200000">
                <a:off x="2022348" y="1331492"/>
                <a:ext cx="793807"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Y</a:t>
                </a:r>
                <a:endParaRPr kumimoji="1" lang="ja-JP" altLang="en-US" sz="6600" dirty="0" smtClean="0">
                  <a:latin typeface="BIZ UDPゴシック" panose="020B0400000000000000" pitchFamily="50" charset="-128"/>
                  <a:ea typeface="BIZ UDPゴシック" panose="020B0400000000000000" pitchFamily="50" charset="-128"/>
                </a:endParaRPr>
              </a:p>
            </p:txBody>
          </p:sp>
        </p:grpSp>
        <p:sp>
          <p:nvSpPr>
            <p:cNvPr id="22" name="ドーナツ 21"/>
            <p:cNvSpPr/>
            <p:nvPr/>
          </p:nvSpPr>
          <p:spPr>
            <a:xfrm>
              <a:off x="7165238" y="801102"/>
              <a:ext cx="4028773" cy="4028773"/>
            </a:xfrm>
            <a:prstGeom prst="donut">
              <a:avLst>
                <a:gd name="adj" fmla="val 15346"/>
              </a:avLst>
            </a:prstGeom>
            <a:solidFill>
              <a:srgbClr val="00B0F0">
                <a:alpha val="50196"/>
              </a:srgb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grpSp>
      <p:sp>
        <p:nvSpPr>
          <p:cNvPr id="25" name="タイトル 1"/>
          <p:cNvSpPr txBox="1">
            <a:spLocks/>
          </p:cNvSpPr>
          <p:nvPr/>
        </p:nvSpPr>
        <p:spPr>
          <a:xfrm>
            <a:off x="1814489" y="5261379"/>
            <a:ext cx="3262433" cy="9233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sz="6000" dirty="0" smtClean="0"/>
              <a:t>「左手系</a:t>
            </a:r>
            <a:r>
              <a:rPr lang="ja-JP" altLang="en-US" sz="6000" dirty="0"/>
              <a:t>」</a:t>
            </a:r>
            <a:endParaRPr lang="ja-JP" altLang="en-US" sz="6600" dirty="0"/>
          </a:p>
        </p:txBody>
      </p:sp>
      <p:sp>
        <p:nvSpPr>
          <p:cNvPr id="26" name="タイトル 1"/>
          <p:cNvSpPr txBox="1">
            <a:spLocks/>
          </p:cNvSpPr>
          <p:nvPr/>
        </p:nvSpPr>
        <p:spPr>
          <a:xfrm>
            <a:off x="7349031" y="5261379"/>
            <a:ext cx="3262432" cy="9233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sz="6000" dirty="0" smtClean="0"/>
              <a:t>「右手系</a:t>
            </a:r>
            <a:r>
              <a:rPr lang="ja-JP" altLang="en-US" sz="6000" dirty="0"/>
              <a:t>」</a:t>
            </a:r>
            <a:endParaRPr lang="ja-JP" altLang="en-US" sz="6600" dirty="0"/>
          </a:p>
        </p:txBody>
      </p:sp>
    </p:spTree>
    <p:extLst>
      <p:ext uri="{BB962C8B-B14F-4D97-AF65-F5344CB8AC3E}">
        <p14:creationId xmlns:p14="http://schemas.microsoft.com/office/powerpoint/2010/main" val="1473900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t>一般論（言語不問）</a:t>
            </a:r>
            <a:endParaRPr lang="en-US" altLang="ja-JP" sz="4800" dirty="0" smtClean="0"/>
          </a:p>
          <a:p>
            <a:pPr lvl="1">
              <a:lnSpc>
                <a:spcPct val="100000"/>
              </a:lnSpc>
              <a:buFont typeface="Wingdings" panose="05000000000000000000" pitchFamily="2" charset="2"/>
              <a:buChar char="n"/>
            </a:pPr>
            <a:r>
              <a:rPr lang="ja-JP" altLang="en-US" sz="3900" dirty="0" smtClean="0"/>
              <a:t>番兵法</a:t>
            </a:r>
            <a:endParaRPr lang="en-US" altLang="ja-JP" sz="3900" dirty="0" smtClean="0"/>
          </a:p>
          <a:p>
            <a:pPr lvl="1">
              <a:lnSpc>
                <a:spcPct val="100000"/>
              </a:lnSpc>
              <a:buFont typeface="Wingdings" panose="05000000000000000000" pitchFamily="2" charset="2"/>
              <a:buChar char="n"/>
            </a:pPr>
            <a:r>
              <a:rPr kumimoji="1" lang="ja-JP" altLang="en-US" sz="3900" dirty="0"/>
              <a:t>無限ループ</a:t>
            </a:r>
            <a:endParaRPr kumimoji="1" lang="en-US" altLang="ja-JP" sz="3900" dirty="0" smtClean="0"/>
          </a:p>
          <a:p>
            <a:pPr lvl="1">
              <a:lnSpc>
                <a:spcPct val="100000"/>
              </a:lnSpc>
              <a:buFont typeface="Wingdings" panose="05000000000000000000" pitchFamily="2" charset="2"/>
              <a:buChar char="n"/>
            </a:pPr>
            <a:r>
              <a:rPr lang="ja-JP" altLang="en-US" sz="3900" dirty="0" smtClean="0"/>
              <a:t>プログラミングの</a:t>
            </a:r>
            <a:r>
              <a:rPr lang="en-US" altLang="ja-JP" sz="3900" dirty="0"/>
              <a:t>4</a:t>
            </a:r>
            <a:r>
              <a:rPr lang="ja-JP" altLang="en-US" sz="3900" dirty="0" smtClean="0"/>
              <a:t>要素</a:t>
            </a:r>
            <a:endParaRPr lang="en-US" altLang="ja-JP" sz="3900" dirty="0" smtClean="0"/>
          </a:p>
          <a:p>
            <a:pPr lvl="1">
              <a:lnSpc>
                <a:spcPct val="100000"/>
              </a:lnSpc>
              <a:buFont typeface="Wingdings" panose="05000000000000000000" pitchFamily="2" charset="2"/>
              <a:buChar char="n"/>
            </a:pPr>
            <a:r>
              <a:rPr lang="ja-JP" altLang="en-US" sz="3900" dirty="0"/>
              <a:t>説明</a:t>
            </a:r>
            <a:r>
              <a:rPr lang="ja-JP" altLang="en-US" sz="3900" dirty="0" smtClean="0"/>
              <a:t>変数</a:t>
            </a:r>
            <a:endParaRPr lang="en-US" altLang="ja-JP" sz="3900" dirty="0" smtClean="0"/>
          </a:p>
          <a:p>
            <a:pPr>
              <a:lnSpc>
                <a:spcPct val="100000"/>
              </a:lnSpc>
              <a:buFont typeface="Wingdings" panose="05000000000000000000" pitchFamily="2" charset="2"/>
              <a:buChar char="n"/>
            </a:pPr>
            <a:r>
              <a:rPr lang="en-US" altLang="ja-JP" sz="4400" strike="sngStrike" dirty="0" smtClean="0"/>
              <a:t>python</a:t>
            </a:r>
          </a:p>
          <a:p>
            <a:pPr lvl="1">
              <a:lnSpc>
                <a:spcPct val="100000"/>
              </a:lnSpc>
              <a:buFont typeface="Wingdings" panose="05000000000000000000" pitchFamily="2" charset="2"/>
              <a:buChar char="n"/>
            </a:pPr>
            <a:r>
              <a:rPr lang="en-US" altLang="ja-JP" sz="3900" strike="sngStrike" dirty="0" smtClean="0"/>
              <a:t>f</a:t>
            </a:r>
            <a:r>
              <a:rPr lang="ja-JP" altLang="en-US" sz="3900" strike="sngStrike" dirty="0" smtClean="0"/>
              <a:t>文字列</a:t>
            </a:r>
            <a:endParaRPr lang="en-US" altLang="ja-JP" sz="3900" strike="sngStrike" dirty="0" smtClean="0"/>
          </a:p>
          <a:p>
            <a:pPr lvl="1">
              <a:lnSpc>
                <a:spcPct val="100000"/>
              </a:lnSpc>
              <a:buFont typeface="Wingdings" panose="05000000000000000000" pitchFamily="2" charset="2"/>
              <a:buChar char="n"/>
            </a:pPr>
            <a:r>
              <a:rPr lang="en-US" altLang="ja-JP" sz="3900" strike="sngStrike" dirty="0" smtClean="0"/>
              <a:t>string</a:t>
            </a:r>
            <a:r>
              <a:rPr lang="ja-JP" altLang="en-US" sz="3900" strike="sngStrike" dirty="0" smtClean="0"/>
              <a:t>クラスの</a:t>
            </a:r>
            <a:r>
              <a:rPr lang="en-US" altLang="ja-JP" sz="3900" strike="sngStrike" dirty="0" smtClean="0"/>
              <a:t>.format()</a:t>
            </a:r>
            <a:r>
              <a:rPr lang="ja-JP" altLang="en-US" sz="3900" strike="sngStrike" dirty="0" smtClean="0"/>
              <a:t>メソッド</a:t>
            </a:r>
            <a:endParaRPr lang="en-US" altLang="ja-JP" sz="3900" strike="sngStrike" dirty="0" smtClean="0"/>
          </a:p>
          <a:p>
            <a:pPr>
              <a:lnSpc>
                <a:spcPct val="100000"/>
              </a:lnSpc>
              <a:buFont typeface="Wingdings" panose="05000000000000000000" pitchFamily="2" charset="2"/>
              <a:buChar char="n"/>
            </a:pPr>
            <a:r>
              <a:rPr lang="ja-JP" altLang="en-US" sz="4400" dirty="0" smtClean="0"/>
              <a:t>迷路の題材にて</a:t>
            </a:r>
            <a:endParaRPr lang="en-US" altLang="ja-JP" sz="4400" dirty="0" smtClean="0"/>
          </a:p>
          <a:p>
            <a:pPr lvl="1">
              <a:lnSpc>
                <a:spcPct val="100000"/>
              </a:lnSpc>
              <a:buFont typeface="Wingdings" panose="05000000000000000000" pitchFamily="2" charset="2"/>
              <a:buChar char="n"/>
            </a:pPr>
            <a:r>
              <a:rPr lang="ja-JP" altLang="en-US" sz="3900" dirty="0"/>
              <a:t>座標系</a:t>
            </a:r>
            <a:endParaRPr lang="en-US" altLang="ja-JP" sz="3900" dirty="0" smtClean="0"/>
          </a:p>
          <a:p>
            <a:pPr lvl="1">
              <a:lnSpc>
                <a:spcPct val="100000"/>
              </a:lnSpc>
              <a:buFont typeface="Wingdings" panose="05000000000000000000" pitchFamily="2" charset="2"/>
              <a:buChar char="n"/>
            </a:pPr>
            <a:endParaRPr lang="en-US" altLang="ja-JP" sz="4000" dirty="0" smtClean="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922655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a:xfrm>
            <a:off x="9226550" y="6037035"/>
            <a:ext cx="2743200" cy="365125"/>
          </a:xfrm>
        </p:spPr>
        <p:txBody>
          <a:bodyPr/>
          <a:lstStyle/>
          <a:p>
            <a:fld id="{E765EB49-9DFC-4E8F-942D-DE86EA8C93DB}" type="slidenum">
              <a:rPr lang="ja-JP" altLang="en-US" smtClean="0"/>
              <a:pPr/>
              <a:t>20</a:t>
            </a:fld>
            <a:endParaRPr lang="ja-JP" altLang="en-US" dirty="0"/>
          </a:p>
        </p:txBody>
      </p:sp>
      <p:sp>
        <p:nvSpPr>
          <p:cNvPr id="15" name="タイトル 1"/>
          <p:cNvSpPr>
            <a:spLocks noGrp="1"/>
          </p:cNvSpPr>
          <p:nvPr>
            <p:ph type="title"/>
          </p:nvPr>
        </p:nvSpPr>
        <p:spPr>
          <a:xfrm>
            <a:off x="4849507" y="-2083"/>
            <a:ext cx="2492990" cy="923330"/>
          </a:xfrm>
        </p:spPr>
        <p:txBody>
          <a:bodyPr>
            <a:spAutoFit/>
          </a:bodyPr>
          <a:lstStyle/>
          <a:p>
            <a:r>
              <a:rPr lang="ja-JP" altLang="en-US" sz="6000" dirty="0" smtClean="0"/>
              <a:t>座標系</a:t>
            </a:r>
            <a:endParaRPr kumimoji="1" lang="ja-JP" altLang="en-US" sz="6600" dirty="0"/>
          </a:p>
        </p:txBody>
      </p:sp>
      <p:grpSp>
        <p:nvGrpSpPr>
          <p:cNvPr id="23" name="グループ化 22"/>
          <p:cNvGrpSpPr/>
          <p:nvPr/>
        </p:nvGrpSpPr>
        <p:grpSpPr>
          <a:xfrm>
            <a:off x="1007453" y="601932"/>
            <a:ext cx="4876505" cy="4876505"/>
            <a:chOff x="783356" y="993359"/>
            <a:chExt cx="4876505" cy="4876505"/>
          </a:xfrm>
        </p:grpSpPr>
        <p:grpSp>
          <p:nvGrpSpPr>
            <p:cNvPr id="12" name="グループ化 11"/>
            <p:cNvGrpSpPr/>
            <p:nvPr/>
          </p:nvGrpSpPr>
          <p:grpSpPr>
            <a:xfrm>
              <a:off x="1336548" y="1589762"/>
              <a:ext cx="3398701" cy="3830600"/>
              <a:chOff x="2022348" y="1831062"/>
              <a:chExt cx="3398701" cy="3830600"/>
            </a:xfrm>
          </p:grpSpPr>
          <p:grpSp>
            <p:nvGrpSpPr>
              <p:cNvPr id="9" name="グループ化 8"/>
              <p:cNvGrpSpPr/>
              <p:nvPr/>
            </p:nvGrpSpPr>
            <p:grpSpPr>
              <a:xfrm>
                <a:off x="2361474" y="2414088"/>
                <a:ext cx="2259875" cy="2259875"/>
                <a:chOff x="3136174" y="3163388"/>
                <a:chExt cx="2259875" cy="2259875"/>
              </a:xfrm>
            </p:grpSpPr>
            <p:cxnSp>
              <p:nvCxnSpPr>
                <p:cNvPr id="6" name="直線矢印コネクタ 5"/>
                <p:cNvCxnSpPr/>
                <p:nvPr/>
              </p:nvCxnSpPr>
              <p:spPr>
                <a:xfrm>
                  <a:off x="3136174" y="3237770"/>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rot="5400000">
                  <a:off x="2059578" y="429332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テキスト ボックス 10"/>
              <p:cNvSpPr txBox="1"/>
              <p:nvPr/>
            </p:nvSpPr>
            <p:spPr>
              <a:xfrm>
                <a:off x="4559916" y="1831062"/>
                <a:ext cx="861133"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X</a:t>
                </a:r>
                <a:endParaRPr kumimoji="1" lang="ja-JP" altLang="en-US" sz="6600" dirty="0" smtClean="0">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2022348" y="4553666"/>
                <a:ext cx="793807"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Y</a:t>
                </a:r>
                <a:endParaRPr kumimoji="1" lang="ja-JP" altLang="en-US" sz="6600" dirty="0" smtClean="0">
                  <a:latin typeface="BIZ UDPゴシック" panose="020B0400000000000000" pitchFamily="50" charset="-128"/>
                  <a:ea typeface="BIZ UDPゴシック" panose="020B0400000000000000" pitchFamily="50" charset="-128"/>
                </a:endParaRPr>
              </a:p>
            </p:txBody>
          </p:sp>
        </p:grpSp>
        <p:sp>
          <p:nvSpPr>
            <p:cNvPr id="14" name="十字形 13"/>
            <p:cNvSpPr/>
            <p:nvPr/>
          </p:nvSpPr>
          <p:spPr>
            <a:xfrm rot="2700000">
              <a:off x="783356" y="993359"/>
              <a:ext cx="4876505" cy="4876505"/>
            </a:xfrm>
            <a:prstGeom prst="plus">
              <a:avLst>
                <a:gd name="adj" fmla="val 41667"/>
              </a:avLst>
            </a:prstGeom>
            <a:solidFill>
              <a:srgbClr val="FF0000">
                <a:alpha val="52157"/>
              </a:srgb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grpSp>
        <p:nvGrpSpPr>
          <p:cNvPr id="24" name="グループ化 23"/>
          <p:cNvGrpSpPr/>
          <p:nvPr/>
        </p:nvGrpSpPr>
        <p:grpSpPr>
          <a:xfrm>
            <a:off x="6965861" y="1000162"/>
            <a:ext cx="4028773" cy="4028773"/>
            <a:chOff x="7165238" y="801102"/>
            <a:chExt cx="4028773" cy="4028773"/>
          </a:xfrm>
        </p:grpSpPr>
        <p:grpSp>
          <p:nvGrpSpPr>
            <p:cNvPr id="16" name="グループ化 15"/>
            <p:cNvGrpSpPr/>
            <p:nvPr/>
          </p:nvGrpSpPr>
          <p:grpSpPr>
            <a:xfrm rot="5400000">
              <a:off x="7473098" y="1206743"/>
              <a:ext cx="3679227" cy="3446126"/>
              <a:chOff x="1865254" y="1488586"/>
              <a:chExt cx="3679227" cy="3446126"/>
            </a:xfrm>
          </p:grpSpPr>
          <p:grpSp>
            <p:nvGrpSpPr>
              <p:cNvPr id="17" name="グループ化 16"/>
              <p:cNvGrpSpPr/>
              <p:nvPr/>
            </p:nvGrpSpPr>
            <p:grpSpPr>
              <a:xfrm>
                <a:off x="2361475" y="2414088"/>
                <a:ext cx="2259875" cy="2259875"/>
                <a:chOff x="3136175" y="3163388"/>
                <a:chExt cx="2259875" cy="2259875"/>
              </a:xfrm>
            </p:grpSpPr>
            <p:cxnSp>
              <p:nvCxnSpPr>
                <p:cNvPr id="20" name="直線矢印コネクタ 19"/>
                <p:cNvCxnSpPr/>
                <p:nvPr/>
              </p:nvCxnSpPr>
              <p:spPr>
                <a:xfrm>
                  <a:off x="3136175" y="535504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rot="16200000">
                  <a:off x="2059578" y="4293326"/>
                  <a:ext cx="2259875"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テキスト ボックス 17"/>
              <p:cNvSpPr txBox="1"/>
              <p:nvPr/>
            </p:nvSpPr>
            <p:spPr>
              <a:xfrm rot="16200000">
                <a:off x="4559916" y="3950148"/>
                <a:ext cx="861133"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X</a:t>
                </a:r>
                <a:endParaRPr kumimoji="1" lang="ja-JP" altLang="en-US" sz="6600" dirty="0" smtClean="0">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rot="16200000">
                <a:off x="2022348" y="1331492"/>
                <a:ext cx="793807" cy="1107996"/>
              </a:xfrm>
              <a:prstGeom prst="rect">
                <a:avLst/>
              </a:prstGeom>
              <a:noFill/>
            </p:spPr>
            <p:txBody>
              <a:bodyPr wrap="none" rtlCol="0">
                <a:spAutoFit/>
              </a:bodyPr>
              <a:lstStyle/>
              <a:p>
                <a:r>
                  <a:rPr kumimoji="1" lang="en-US" altLang="ja-JP" sz="6600" dirty="0" smtClean="0">
                    <a:latin typeface="BIZ UDPゴシック" panose="020B0400000000000000" pitchFamily="50" charset="-128"/>
                    <a:ea typeface="BIZ UDPゴシック" panose="020B0400000000000000" pitchFamily="50" charset="-128"/>
                  </a:rPr>
                  <a:t>Y</a:t>
                </a:r>
                <a:endParaRPr kumimoji="1" lang="ja-JP" altLang="en-US" sz="6600" dirty="0" smtClean="0">
                  <a:latin typeface="BIZ UDPゴシック" panose="020B0400000000000000" pitchFamily="50" charset="-128"/>
                  <a:ea typeface="BIZ UDPゴシック" panose="020B0400000000000000" pitchFamily="50" charset="-128"/>
                </a:endParaRPr>
              </a:p>
            </p:txBody>
          </p:sp>
        </p:grpSp>
        <p:sp>
          <p:nvSpPr>
            <p:cNvPr id="22" name="ドーナツ 21"/>
            <p:cNvSpPr/>
            <p:nvPr/>
          </p:nvSpPr>
          <p:spPr>
            <a:xfrm>
              <a:off x="7165238" y="801102"/>
              <a:ext cx="4028773" cy="4028773"/>
            </a:xfrm>
            <a:prstGeom prst="donut">
              <a:avLst>
                <a:gd name="adj" fmla="val 15346"/>
              </a:avLst>
            </a:prstGeom>
            <a:solidFill>
              <a:srgbClr val="00B0F0">
                <a:alpha val="50196"/>
              </a:srgb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grpSp>
      <p:sp>
        <p:nvSpPr>
          <p:cNvPr id="25" name="タイトル 1"/>
          <p:cNvSpPr txBox="1">
            <a:spLocks/>
          </p:cNvSpPr>
          <p:nvPr/>
        </p:nvSpPr>
        <p:spPr>
          <a:xfrm>
            <a:off x="1814489" y="5261379"/>
            <a:ext cx="3262433" cy="9233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sz="6000" dirty="0" smtClean="0"/>
              <a:t>「左手系</a:t>
            </a:r>
            <a:r>
              <a:rPr lang="ja-JP" altLang="en-US" sz="6000" dirty="0"/>
              <a:t>」</a:t>
            </a:r>
            <a:endParaRPr lang="ja-JP" altLang="en-US" sz="6600" dirty="0"/>
          </a:p>
        </p:txBody>
      </p:sp>
      <p:sp>
        <p:nvSpPr>
          <p:cNvPr id="26" name="タイトル 1"/>
          <p:cNvSpPr txBox="1">
            <a:spLocks/>
          </p:cNvSpPr>
          <p:nvPr/>
        </p:nvSpPr>
        <p:spPr>
          <a:xfrm>
            <a:off x="7349031" y="5261379"/>
            <a:ext cx="3262432" cy="9233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sz="6000" dirty="0" smtClean="0"/>
              <a:t>「右手系</a:t>
            </a:r>
            <a:r>
              <a:rPr lang="ja-JP" altLang="en-US" sz="6000" dirty="0"/>
              <a:t>」</a:t>
            </a:r>
            <a:endParaRPr lang="ja-JP" altLang="en-US" sz="6600" dirty="0"/>
          </a:p>
        </p:txBody>
      </p:sp>
      <p:sp>
        <p:nvSpPr>
          <p:cNvPr id="27" name="テキスト ボックス 26"/>
          <p:cNvSpPr txBox="1"/>
          <p:nvPr/>
        </p:nvSpPr>
        <p:spPr>
          <a:xfrm>
            <a:off x="-2505" y="0"/>
            <a:ext cx="12194505" cy="6858000"/>
          </a:xfrm>
          <a:prstGeom prst="rect">
            <a:avLst/>
          </a:prstGeom>
          <a:solidFill>
            <a:schemeClr val="tx1">
              <a:alpha val="50000"/>
            </a:schemeClr>
          </a:solidFill>
        </p:spPr>
        <p:txBody>
          <a:bodyPr wrap="none" rtlCol="0" anchor="ctr">
            <a:noAutofit/>
          </a:bodyPr>
          <a:lstStyle/>
          <a:p>
            <a:pPr algn="ctr"/>
            <a:r>
              <a:rPr kumimoji="1" lang="en-US" altLang="ja-JP" sz="11500" dirty="0" smtClean="0">
                <a:solidFill>
                  <a:schemeClr val="bg1"/>
                </a:solidFill>
                <a:latin typeface="BIZ UDPゴシック" panose="020B0400000000000000" pitchFamily="50" charset="-128"/>
                <a:ea typeface="BIZ UDPゴシック" panose="020B0400000000000000" pitchFamily="50" charset="-128"/>
              </a:rPr>
              <a:t>2</a:t>
            </a:r>
            <a:r>
              <a:rPr kumimoji="1" lang="ja-JP" altLang="en-US" sz="11500" dirty="0" smtClean="0">
                <a:solidFill>
                  <a:schemeClr val="bg1"/>
                </a:solidFill>
                <a:latin typeface="BIZ UDPゴシック" panose="020B0400000000000000" pitchFamily="50" charset="-128"/>
                <a:ea typeface="BIZ UDPゴシック" panose="020B0400000000000000" pitchFamily="50" charset="-128"/>
              </a:rPr>
              <a:t>時間ハマった～</a:t>
            </a:r>
          </a:p>
        </p:txBody>
      </p:sp>
    </p:spTree>
    <p:extLst>
      <p:ext uri="{BB962C8B-B14F-4D97-AF65-F5344CB8AC3E}">
        <p14:creationId xmlns:p14="http://schemas.microsoft.com/office/powerpoint/2010/main" val="316443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21</a:t>
            </a:fld>
            <a:endParaRPr lang="ja-JP" altLang="en-US" dirty="0"/>
          </a:p>
        </p:txBody>
      </p:sp>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2954" y="2359038"/>
            <a:ext cx="1821264" cy="1898437"/>
          </a:xfrm>
          <a:prstGeom prst="rect">
            <a:avLst/>
          </a:prstGeom>
        </p:spPr>
      </p:pic>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8102" y="444500"/>
            <a:ext cx="1803257" cy="1864995"/>
          </a:xfrm>
          <a:prstGeom prst="rect">
            <a:avLst/>
          </a:prstGeom>
        </p:spPr>
      </p:pic>
      <p:grpSp>
        <p:nvGrpSpPr>
          <p:cNvPr id="2" name="グループ化 1"/>
          <p:cNvGrpSpPr/>
          <p:nvPr/>
        </p:nvGrpSpPr>
        <p:grpSpPr>
          <a:xfrm>
            <a:off x="6108701" y="3098800"/>
            <a:ext cx="5118100" cy="3289300"/>
            <a:chOff x="4267201" y="3092335"/>
            <a:chExt cx="5118100" cy="3289300"/>
          </a:xfrm>
        </p:grpSpPr>
        <p:pic>
          <p:nvPicPr>
            <p:cNvPr id="25" name="図 24"/>
            <p:cNvPicPr>
              <a:picLocks noChangeAspect="1"/>
            </p:cNvPicPr>
            <p:nvPr/>
          </p:nvPicPr>
          <p:blipFill rotWithShape="1">
            <a:blip r:embed="rId4">
              <a:extLst>
                <a:ext uri="{28A0092B-C50C-407E-A947-70E740481C1C}">
                  <a14:useLocalDpi xmlns:a14="http://schemas.microsoft.com/office/drawing/2010/main" val="0"/>
                </a:ext>
              </a:extLst>
            </a:blip>
            <a:srcRect l="20057" t="10354" r="1308" b="11575"/>
            <a:stretch/>
          </p:blipFill>
          <p:spPr>
            <a:xfrm>
              <a:off x="4267201" y="3092335"/>
              <a:ext cx="5118100" cy="3289300"/>
            </a:xfrm>
            <a:prstGeom prst="rect">
              <a:avLst/>
            </a:prstGeom>
            <a:ln>
              <a:solidFill>
                <a:schemeClr val="tx1"/>
              </a:solidFill>
            </a:ln>
            <a:effectLst>
              <a:outerShdw blurRad="292100" dist="139700" dir="2700000" algn="tl" rotWithShape="0">
                <a:srgbClr val="333333">
                  <a:alpha val="65000"/>
                </a:srgbClr>
              </a:outerShdw>
            </a:effectLst>
          </p:spPr>
        </p:pic>
        <p:sp>
          <p:nvSpPr>
            <p:cNvPr id="29" name="下矢印 28"/>
            <p:cNvSpPr/>
            <p:nvPr/>
          </p:nvSpPr>
          <p:spPr>
            <a:xfrm rot="16200000">
              <a:off x="5797611" y="2911983"/>
              <a:ext cx="867293" cy="1596390"/>
            </a:xfrm>
            <a:prstGeom prst="downArrow">
              <a:avLst/>
            </a:prstGeom>
            <a:solidFill>
              <a:srgbClr val="00B0F0">
                <a:alpha val="60000"/>
              </a:srgb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下矢印 8"/>
            <p:cNvSpPr/>
            <p:nvPr/>
          </p:nvSpPr>
          <p:spPr>
            <a:xfrm>
              <a:off x="4692711" y="3933063"/>
              <a:ext cx="867293" cy="1233297"/>
            </a:xfrm>
            <a:prstGeom prst="downArrow">
              <a:avLst/>
            </a:prstGeom>
            <a:solidFill>
              <a:schemeClr val="accent2">
                <a:alpha val="60000"/>
              </a:schemeClr>
            </a:solidFill>
            <a:ln w="38100">
              <a:no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grpSp>
      <p:sp>
        <p:nvSpPr>
          <p:cNvPr id="12" name="タイトル 1"/>
          <p:cNvSpPr>
            <a:spLocks noGrp="1"/>
          </p:cNvSpPr>
          <p:nvPr>
            <p:ph type="title"/>
          </p:nvPr>
        </p:nvSpPr>
        <p:spPr>
          <a:xfrm>
            <a:off x="4849507" y="-2083"/>
            <a:ext cx="2492990" cy="923330"/>
          </a:xfrm>
        </p:spPr>
        <p:txBody>
          <a:bodyPr>
            <a:spAutoFit/>
          </a:bodyPr>
          <a:lstStyle/>
          <a:p>
            <a:r>
              <a:rPr lang="ja-JP" altLang="en-US" sz="6000" dirty="0" smtClean="0"/>
              <a:t>座標系</a:t>
            </a:r>
            <a:endParaRPr kumimoji="1" lang="ja-JP" altLang="en-US" sz="6600" dirty="0"/>
          </a:p>
        </p:txBody>
      </p:sp>
      <p:sp>
        <p:nvSpPr>
          <p:cNvPr id="13" name="タイトル 1"/>
          <p:cNvSpPr txBox="1">
            <a:spLocks/>
          </p:cNvSpPr>
          <p:nvPr/>
        </p:nvSpPr>
        <p:spPr>
          <a:xfrm>
            <a:off x="311264" y="4160007"/>
            <a:ext cx="5724644" cy="840230"/>
          </a:xfrm>
          <a:prstGeom prst="rect">
            <a:avLst/>
          </a:prstGeom>
          <a:noFill/>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solidFill>
                  <a:schemeClr val="accent2"/>
                </a:solidFill>
              </a:rPr>
              <a:t>僕の頭の中の進路</a:t>
            </a:r>
            <a:endParaRPr lang="ja-JP" altLang="en-US" dirty="0">
              <a:solidFill>
                <a:schemeClr val="accent2"/>
              </a:solidFill>
            </a:endParaRPr>
          </a:p>
        </p:txBody>
      </p:sp>
      <p:sp>
        <p:nvSpPr>
          <p:cNvPr id="14" name="タイトル 1"/>
          <p:cNvSpPr txBox="1">
            <a:spLocks/>
          </p:cNvSpPr>
          <p:nvPr/>
        </p:nvSpPr>
        <p:spPr>
          <a:xfrm>
            <a:off x="6893657" y="2172222"/>
            <a:ext cx="5032147" cy="840230"/>
          </a:xfrm>
          <a:prstGeom prst="rect">
            <a:avLst/>
          </a:prstGeom>
          <a:noFill/>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solidFill>
                  <a:srgbClr val="00B0F0"/>
                </a:solidFill>
              </a:rPr>
              <a:t>計算機上の進路</a:t>
            </a:r>
            <a:endParaRPr lang="ja-JP" altLang="en-US" dirty="0">
              <a:solidFill>
                <a:srgbClr val="00B0F0"/>
              </a:solidFill>
            </a:endParaRPr>
          </a:p>
        </p:txBody>
      </p:sp>
    </p:spTree>
    <p:extLst>
      <p:ext uri="{BB962C8B-B14F-4D97-AF65-F5344CB8AC3E}">
        <p14:creationId xmlns:p14="http://schemas.microsoft.com/office/powerpoint/2010/main" val="1699163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numCol="1">
            <a:noAutofit/>
          </a:bodyPr>
          <a:lstStyle/>
          <a:p>
            <a:pPr>
              <a:lnSpc>
                <a:spcPct val="100000"/>
              </a:lnSpc>
              <a:buFont typeface="Wingdings" panose="05000000000000000000" pitchFamily="2" charset="2"/>
              <a:buChar char="n"/>
            </a:pPr>
            <a:r>
              <a:rPr kumimoji="1" lang="ja-JP" altLang="en-US" sz="4800" dirty="0" smtClean="0">
                <a:solidFill>
                  <a:schemeClr val="accent2"/>
                </a:solidFill>
              </a:rPr>
              <a:t>第</a:t>
            </a:r>
            <a:r>
              <a:rPr kumimoji="1" lang="en-US" altLang="ja-JP" sz="4800" dirty="0" smtClean="0">
                <a:solidFill>
                  <a:schemeClr val="accent2"/>
                </a:solidFill>
              </a:rPr>
              <a:t>2</a:t>
            </a:r>
            <a:r>
              <a:rPr kumimoji="1" lang="ja-JP" altLang="en-US" sz="4800" dirty="0" smtClean="0">
                <a:solidFill>
                  <a:schemeClr val="accent2"/>
                </a:solidFill>
              </a:rPr>
              <a:t>章の復習</a:t>
            </a:r>
            <a:endParaRPr kumimoji="1" lang="en-US" altLang="ja-JP" sz="4800" dirty="0" smtClean="0">
              <a:solidFill>
                <a:schemeClr val="accent2"/>
              </a:solidFill>
            </a:endParaRPr>
          </a:p>
          <a:p>
            <a:pPr>
              <a:lnSpc>
                <a:spcPct val="100000"/>
              </a:lnSpc>
              <a:buFont typeface="Wingdings" panose="05000000000000000000" pitchFamily="2" charset="2"/>
              <a:buChar char="n"/>
            </a:pPr>
            <a:r>
              <a:rPr lang="ja-JP" altLang="en-US" sz="4800" dirty="0" smtClean="0">
                <a:solidFill>
                  <a:schemeClr val="bg1">
                    <a:lumMod val="65000"/>
                  </a:schemeClr>
                </a:solidFill>
              </a:rPr>
              <a:t>第</a:t>
            </a:r>
            <a:r>
              <a:rPr lang="en-US" altLang="ja-JP" sz="4800" dirty="0" smtClean="0">
                <a:solidFill>
                  <a:schemeClr val="bg1">
                    <a:lumMod val="65000"/>
                  </a:schemeClr>
                </a:solidFill>
              </a:rPr>
              <a:t>3</a:t>
            </a:r>
            <a:r>
              <a:rPr lang="ja-JP" altLang="en-US" sz="4800" dirty="0" smtClean="0">
                <a:solidFill>
                  <a:schemeClr val="bg1">
                    <a:lumMod val="65000"/>
                  </a:schemeClr>
                </a:solidFill>
              </a:rPr>
              <a:t>章</a:t>
            </a:r>
            <a:r>
              <a:rPr lang="en-US" altLang="ja-JP" sz="4800" dirty="0" smtClean="0">
                <a:solidFill>
                  <a:schemeClr val="bg1">
                    <a:lumMod val="65000"/>
                  </a:schemeClr>
                </a:solidFill>
              </a:rPr>
              <a:t>:</a:t>
            </a:r>
            <a:r>
              <a:rPr lang="ja-JP" altLang="en-US" sz="4800" dirty="0" smtClean="0">
                <a:solidFill>
                  <a:schemeClr val="bg1">
                    <a:lumMod val="65000"/>
                  </a:schemeClr>
                </a:solidFill>
              </a:rPr>
              <a:t>修飾の順序</a:t>
            </a:r>
            <a:endParaRPr lang="en-US" altLang="ja-JP" sz="4400" dirty="0">
              <a:solidFill>
                <a:schemeClr val="bg1">
                  <a:lumMod val="65000"/>
                </a:schemeClr>
              </a:solidFill>
            </a:endParaRPr>
          </a:p>
          <a:p>
            <a:pPr marL="1200150" lvl="1" indent="-742950">
              <a:lnSpc>
                <a:spcPct val="100000"/>
              </a:lnSpc>
              <a:buFont typeface="+mj-lt"/>
              <a:buAutoNum type="arabicPeriod"/>
            </a:pPr>
            <a:r>
              <a:rPr lang="ja-JP" altLang="en-US" sz="4400" dirty="0">
                <a:solidFill>
                  <a:schemeClr val="bg1">
                    <a:lumMod val="65000"/>
                  </a:schemeClr>
                </a:solidFill>
              </a:rPr>
              <a:t>節</a:t>
            </a:r>
            <a:r>
              <a:rPr lang="ja-JP" altLang="en-US" sz="4400">
                <a:solidFill>
                  <a:schemeClr val="bg1">
                    <a:lumMod val="65000"/>
                  </a:schemeClr>
                </a:solidFill>
              </a:rPr>
              <a:t>を</a:t>
            </a:r>
            <a:r>
              <a:rPr lang="ja-JP" altLang="en-US" sz="4400" smtClean="0">
                <a:solidFill>
                  <a:schemeClr val="bg1">
                    <a:lumMod val="65000"/>
                  </a:schemeClr>
                </a:solidFill>
              </a:rPr>
              <a:t>先に、句</a:t>
            </a:r>
            <a:r>
              <a:rPr lang="ja-JP" altLang="en-US" sz="4400" dirty="0">
                <a:solidFill>
                  <a:schemeClr val="bg1">
                    <a:lumMod val="65000"/>
                  </a:schemeClr>
                </a:solidFill>
              </a:rPr>
              <a:t>をあとに</a:t>
            </a:r>
          </a:p>
          <a:p>
            <a:pPr marL="1200150" lvl="1" indent="-742950">
              <a:lnSpc>
                <a:spcPct val="100000"/>
              </a:lnSpc>
              <a:buFont typeface="+mj-lt"/>
              <a:buAutoNum type="arabicPeriod"/>
            </a:pPr>
            <a:r>
              <a:rPr lang="ja-JP" altLang="en-US" sz="4400" dirty="0">
                <a:solidFill>
                  <a:schemeClr val="bg1">
                    <a:lumMod val="65000"/>
                  </a:schemeClr>
                </a:solidFill>
              </a:rPr>
              <a:t>長い修飾語</a:t>
            </a:r>
            <a:r>
              <a:rPr lang="ja-JP" altLang="en-US" sz="4400">
                <a:solidFill>
                  <a:schemeClr val="bg1">
                    <a:lumMod val="65000"/>
                  </a:schemeClr>
                </a:solidFill>
              </a:rPr>
              <a:t>ほど先</a:t>
            </a:r>
            <a:r>
              <a:rPr lang="ja-JP" altLang="en-US" sz="4400" smtClean="0">
                <a:solidFill>
                  <a:schemeClr val="bg1">
                    <a:lumMod val="65000"/>
                  </a:schemeClr>
                </a:solidFill>
              </a:rPr>
              <a:t>に、短い</a:t>
            </a:r>
            <a:r>
              <a:rPr lang="ja-JP" altLang="en-US" sz="4400" dirty="0">
                <a:solidFill>
                  <a:schemeClr val="bg1">
                    <a:lumMod val="65000"/>
                  </a:schemeClr>
                </a:solidFill>
              </a:rPr>
              <a:t>ほどあとに</a:t>
            </a:r>
          </a:p>
          <a:p>
            <a:pPr marL="1200150" lvl="1" indent="-742950">
              <a:lnSpc>
                <a:spcPct val="100000"/>
              </a:lnSpc>
              <a:buFont typeface="+mj-lt"/>
              <a:buAutoNum type="arabicPeriod"/>
            </a:pPr>
            <a:r>
              <a:rPr lang="ja-JP" altLang="en-US" sz="4400" dirty="0">
                <a:solidFill>
                  <a:schemeClr val="bg1">
                    <a:lumMod val="65000"/>
                  </a:schemeClr>
                </a:solidFill>
              </a:rPr>
              <a:t>大状況・重要内容ほど先に</a:t>
            </a:r>
          </a:p>
          <a:p>
            <a:pPr marL="1200150" lvl="1" indent="-742950">
              <a:lnSpc>
                <a:spcPct val="100000"/>
              </a:lnSpc>
              <a:buFont typeface="+mj-lt"/>
              <a:buAutoNum type="arabicPeriod"/>
            </a:pPr>
            <a:r>
              <a:rPr lang="ja-JP" altLang="en-US" sz="4400" dirty="0">
                <a:solidFill>
                  <a:schemeClr val="bg1">
                    <a:lumMod val="65000"/>
                  </a:schemeClr>
                </a:solidFill>
              </a:rPr>
              <a:t>親和度（なじみ）の強弱による配置</a:t>
            </a:r>
            <a:r>
              <a:rPr lang="ja-JP" altLang="en-US" sz="4400" dirty="0" smtClean="0">
                <a:solidFill>
                  <a:schemeClr val="bg1">
                    <a:lumMod val="65000"/>
                  </a:schemeClr>
                </a:solidFill>
              </a:rPr>
              <a:t>転換</a:t>
            </a:r>
            <a:endParaRPr lang="en-US" altLang="ja-JP" sz="4400" dirty="0">
              <a:solidFill>
                <a:schemeClr val="bg1">
                  <a:lumMod val="65000"/>
                </a:schemeClr>
              </a:solidFill>
            </a:endParaRPr>
          </a:p>
          <a:p>
            <a:pPr>
              <a:lnSpc>
                <a:spcPct val="100000"/>
              </a:lnSpc>
              <a:buFont typeface="Wingdings" panose="05000000000000000000" pitchFamily="2" charset="2"/>
              <a:buChar char="n"/>
            </a:pPr>
            <a:r>
              <a:rPr lang="ja-JP" altLang="en-US" sz="4800" dirty="0" smtClean="0">
                <a:solidFill>
                  <a:schemeClr val="bg1">
                    <a:lumMod val="65000"/>
                  </a:schemeClr>
                </a:solidFill>
              </a:rPr>
              <a:t>ワイの眼 </a:t>
            </a:r>
            <a:r>
              <a:rPr lang="en-US" altLang="ja-JP" sz="4800" dirty="0" smtClean="0">
                <a:solidFill>
                  <a:schemeClr val="bg1">
                    <a:lumMod val="65000"/>
                  </a:schemeClr>
                </a:solidFill>
              </a:rPr>
              <a:t>- HAYATUYO’s Insights -</a:t>
            </a: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22</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187060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23</a:t>
            </a:fld>
            <a:endParaRPr lang="ja-JP" altLang="en-US" dirty="0"/>
          </a:p>
        </p:txBody>
      </p:sp>
      <p:sp>
        <p:nvSpPr>
          <p:cNvPr id="14" name="コンテンツ プレースホルダー 2"/>
          <p:cNvSpPr>
            <a:spLocks noGrp="1"/>
          </p:cNvSpPr>
          <p:nvPr>
            <p:ph sz="half" idx="1"/>
          </p:nvPr>
        </p:nvSpPr>
        <p:spPr>
          <a:xfrm>
            <a:off x="1562100" y="1487014"/>
            <a:ext cx="10407650" cy="4851400"/>
          </a:xfrm>
        </p:spPr>
        <p:txBody>
          <a:bodyPr numCol="1">
            <a:noAutofit/>
          </a:bodyPr>
          <a:lstStyle/>
          <a:p>
            <a:pPr marL="363538" indent="-363538" defTabSz="827088">
              <a:lnSpc>
                <a:spcPct val="100000"/>
              </a:lnSpc>
              <a:tabLst>
                <a:tab pos="4130675" algn="l"/>
              </a:tabLst>
            </a:pPr>
            <a:r>
              <a:rPr lang="ja-JP" altLang="en-US" sz="4000" dirty="0">
                <a:solidFill>
                  <a:srgbClr val="FF0000"/>
                </a:solidFill>
              </a:rPr>
              <a:t>多重入れ子</a:t>
            </a:r>
            <a:endParaRPr lang="en-US" altLang="ja-JP" sz="4000" dirty="0">
              <a:solidFill>
                <a:srgbClr val="FF0000"/>
              </a:solidFill>
            </a:endParaRPr>
          </a:p>
          <a:p>
            <a:pPr marL="363538" indent="-363538" defTabSz="827088">
              <a:lnSpc>
                <a:spcPct val="100000"/>
              </a:lnSpc>
              <a:tabLst>
                <a:tab pos="4130675" algn="l"/>
              </a:tabLst>
            </a:pPr>
            <a:r>
              <a:rPr lang="ja-JP" altLang="en-US" sz="4000" dirty="0" smtClean="0">
                <a:solidFill>
                  <a:srgbClr val="FF0000"/>
                </a:solidFill>
              </a:rPr>
              <a:t>離れすぎ</a:t>
            </a:r>
            <a:endParaRPr lang="en-US" altLang="ja-JP" sz="4000" dirty="0" smtClean="0">
              <a:solidFill>
                <a:srgbClr val="FF0000"/>
              </a:solidFill>
            </a:endParaRPr>
          </a:p>
          <a:p>
            <a:pPr marL="363538" indent="-363538" defTabSz="827088">
              <a:lnSpc>
                <a:spcPct val="100000"/>
              </a:lnSpc>
            </a:pPr>
            <a:r>
              <a:rPr kumimoji="1" lang="ja-JP" altLang="en-US" sz="4000" dirty="0" smtClean="0"/>
              <a:t>修飾する側の欠落（</a:t>
            </a:r>
            <a:r>
              <a:rPr kumimoji="1" lang="en-US" altLang="ja-JP" sz="4000" dirty="0" smtClean="0"/>
              <a:t>p.41</a:t>
            </a:r>
            <a:r>
              <a:rPr kumimoji="1" lang="ja-JP" altLang="en-US" sz="4000" dirty="0" smtClean="0"/>
              <a:t>～）</a:t>
            </a:r>
            <a:endParaRPr kumimoji="1" lang="en-US" altLang="ja-JP" sz="4000" dirty="0" smtClean="0"/>
          </a:p>
          <a:p>
            <a:pPr marL="820738" lvl="1" indent="-363538" defTabSz="827088">
              <a:lnSpc>
                <a:spcPct val="100000"/>
              </a:lnSpc>
            </a:pPr>
            <a:r>
              <a:rPr lang="ja-JP" altLang="en-US" sz="4000" dirty="0" smtClean="0">
                <a:solidFill>
                  <a:srgbClr val="00B050"/>
                </a:solidFill>
              </a:rPr>
              <a:t>追記</a:t>
            </a:r>
            <a:r>
              <a:rPr lang="en-US" altLang="ja-JP" sz="4000" dirty="0" smtClean="0">
                <a:solidFill>
                  <a:srgbClr val="00B050"/>
                </a:solidFill>
              </a:rPr>
              <a:t>: </a:t>
            </a:r>
            <a:r>
              <a:rPr lang="ja-JP" altLang="en-US" sz="4000" dirty="0" smtClean="0">
                <a:solidFill>
                  <a:srgbClr val="00B050"/>
                </a:solidFill>
              </a:rPr>
              <a:t>勝手</a:t>
            </a:r>
            <a:r>
              <a:rPr lang="ja-JP" altLang="en-US" sz="4000" dirty="0">
                <a:solidFill>
                  <a:srgbClr val="00B050"/>
                </a:solidFill>
              </a:rPr>
              <a:t>な</a:t>
            </a:r>
            <a:r>
              <a:rPr lang="ja-JP" altLang="en-US" sz="4000" dirty="0" smtClean="0">
                <a:solidFill>
                  <a:srgbClr val="00B050"/>
                </a:solidFill>
              </a:rPr>
              <a:t>命名</a:t>
            </a:r>
            <a:r>
              <a:rPr lang="en-US" altLang="ja-JP" sz="4000" dirty="0" smtClean="0">
                <a:solidFill>
                  <a:srgbClr val="00B050"/>
                </a:solidFill>
              </a:rPr>
              <a:t>『</a:t>
            </a:r>
            <a:r>
              <a:rPr lang="ja-JP" altLang="en-US" sz="4000" dirty="0" smtClean="0">
                <a:solidFill>
                  <a:srgbClr val="00B050"/>
                </a:solidFill>
              </a:rPr>
              <a:t>蓋飛び</a:t>
            </a:r>
            <a:r>
              <a:rPr lang="en-US" altLang="ja-JP" sz="4000" dirty="0" smtClean="0">
                <a:solidFill>
                  <a:srgbClr val="00B050"/>
                </a:solidFill>
              </a:rPr>
              <a:t>』</a:t>
            </a:r>
            <a:endParaRPr kumimoji="1" lang="en-US" altLang="ja-JP" sz="4000" dirty="0" smtClean="0">
              <a:solidFill>
                <a:srgbClr val="00B050"/>
              </a:solidFill>
            </a:endParaRPr>
          </a:p>
          <a:p>
            <a:pPr marL="363538" indent="-363538" defTabSz="827088">
              <a:lnSpc>
                <a:spcPct val="100000"/>
              </a:lnSpc>
            </a:pPr>
            <a:r>
              <a:rPr kumimoji="1" lang="en-US" altLang="ja-JP" sz="4000" dirty="0" smtClean="0"/>
              <a:t>『</a:t>
            </a:r>
            <a:r>
              <a:rPr kumimoji="1" lang="ja-JP" altLang="en-US" sz="4000" dirty="0" smtClean="0"/>
              <a:t>底抜け</a:t>
            </a:r>
            <a:r>
              <a:rPr kumimoji="1" lang="en-US" altLang="ja-JP" sz="4000" dirty="0" smtClean="0"/>
              <a:t>』</a:t>
            </a:r>
            <a:r>
              <a:rPr kumimoji="1" lang="ja-JP" altLang="en-US" sz="4000" dirty="0" smtClean="0"/>
              <a:t>（</a:t>
            </a:r>
            <a:r>
              <a:rPr kumimoji="1" lang="en-US" altLang="ja-JP" sz="4000" dirty="0" smtClean="0"/>
              <a:t>p.43</a:t>
            </a:r>
            <a:r>
              <a:rPr kumimoji="1" lang="ja-JP" altLang="en-US" sz="4000" dirty="0" smtClean="0"/>
              <a:t>～）</a:t>
            </a:r>
            <a:endParaRPr kumimoji="1" lang="en-US" altLang="ja-JP" sz="4000" dirty="0" smtClean="0"/>
          </a:p>
          <a:p>
            <a:pPr marL="363538" indent="-363538" defTabSz="827088">
              <a:lnSpc>
                <a:spcPct val="100000"/>
              </a:lnSpc>
            </a:pPr>
            <a:r>
              <a:rPr lang="ja-JP" altLang="en-US" sz="4000" dirty="0" smtClean="0"/>
              <a:t>否定を修飾する場合（</a:t>
            </a:r>
            <a:r>
              <a:rPr lang="en-US" altLang="ja-JP" sz="4000" dirty="0" smtClean="0"/>
              <a:t>p.46</a:t>
            </a:r>
            <a:r>
              <a:rPr lang="ja-JP" altLang="en-US" sz="4000" dirty="0" smtClean="0"/>
              <a:t>～）</a:t>
            </a:r>
            <a:endParaRPr lang="en-US" altLang="ja-JP" sz="4000" dirty="0" smtClean="0"/>
          </a:p>
          <a:p>
            <a:pPr marL="820738" lvl="1" indent="-363538" defTabSz="827088">
              <a:lnSpc>
                <a:spcPct val="100000"/>
              </a:lnSpc>
            </a:pPr>
            <a:r>
              <a:rPr lang="ja-JP" altLang="en-US" sz="4000" dirty="0" smtClean="0"/>
              <a:t>追記</a:t>
            </a:r>
            <a:r>
              <a:rPr lang="en-US" altLang="ja-JP" sz="4000" dirty="0" smtClean="0"/>
              <a:t>: </a:t>
            </a:r>
            <a:r>
              <a:rPr kumimoji="1" lang="ja-JP" altLang="en-US" sz="4000" dirty="0" smtClean="0"/>
              <a:t>蓋</a:t>
            </a:r>
            <a:r>
              <a:rPr kumimoji="1" lang="ja-JP" altLang="en-US" sz="4000" smtClean="0"/>
              <a:t>飛びや、底抜け</a:t>
            </a:r>
            <a:r>
              <a:rPr kumimoji="1" lang="ja-JP" altLang="en-US" sz="4000" dirty="0" smtClean="0"/>
              <a:t>の一種かも</a:t>
            </a:r>
            <a:endParaRPr kumimoji="1" lang="en-US" altLang="ja-JP" sz="4000" dirty="0" smtClean="0"/>
          </a:p>
          <a:p>
            <a:pPr defTabSz="827088">
              <a:lnSpc>
                <a:spcPct val="100000"/>
              </a:lnSpc>
            </a:pPr>
            <a:endParaRPr kumimoji="1" lang="en-US" altLang="ja-JP" sz="4000" dirty="0" smtClean="0"/>
          </a:p>
          <a:p>
            <a:pPr lvl="1" defTabSz="827088">
              <a:lnSpc>
                <a:spcPct val="100000"/>
              </a:lnSpc>
            </a:pPr>
            <a:endParaRPr lang="en-US" altLang="ja-JP" sz="3600" dirty="0" smtClean="0"/>
          </a:p>
          <a:p>
            <a:pPr lvl="1" defTabSz="827088">
              <a:lnSpc>
                <a:spcPct val="100000"/>
              </a:lnSpc>
            </a:pPr>
            <a:endParaRPr lang="en-US" altLang="ja-JP" sz="3600" dirty="0" smtClean="0"/>
          </a:p>
        </p:txBody>
      </p:sp>
      <p:sp>
        <p:nvSpPr>
          <p:cNvPr id="15" name="タイトル 1"/>
          <p:cNvSpPr>
            <a:spLocks noGrp="1"/>
          </p:cNvSpPr>
          <p:nvPr>
            <p:ph type="title"/>
          </p:nvPr>
        </p:nvSpPr>
        <p:spPr>
          <a:xfrm>
            <a:off x="838200" y="43542"/>
            <a:ext cx="10515600" cy="1325563"/>
          </a:xfrm>
        </p:spPr>
        <p:txBody>
          <a:bodyPr/>
          <a:lstStyle/>
          <a:p>
            <a:r>
              <a:rPr lang="ja-JP" altLang="en-US" sz="7200" dirty="0"/>
              <a:t>修飾関係</a:t>
            </a:r>
            <a:r>
              <a:rPr lang="ja-JP" altLang="en-US" sz="7200" dirty="0" smtClean="0"/>
              <a:t>の非明瞭性</a:t>
            </a:r>
            <a:r>
              <a:rPr lang="en-US" altLang="ja-JP" sz="7200" dirty="0" smtClean="0"/>
              <a:t>/</a:t>
            </a:r>
            <a:r>
              <a:rPr lang="ja-JP" altLang="en-US" sz="7200" dirty="0" smtClean="0"/>
              <a:t>パターン</a:t>
            </a:r>
            <a:endParaRPr kumimoji="1" lang="ja-JP" altLang="en-US" sz="7200" dirty="0"/>
          </a:p>
        </p:txBody>
      </p:sp>
    </p:spTree>
    <p:extLst>
      <p:ext uri="{BB962C8B-B14F-4D97-AF65-F5344CB8AC3E}">
        <p14:creationId xmlns:p14="http://schemas.microsoft.com/office/powerpoint/2010/main" val="4041296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24</a:t>
            </a:fld>
            <a:endParaRPr lang="ja-JP" altLang="en-US" dirty="0"/>
          </a:p>
        </p:txBody>
      </p:sp>
      <p:sp>
        <p:nvSpPr>
          <p:cNvPr id="14" name="コンテンツ プレースホルダー 2"/>
          <p:cNvSpPr>
            <a:spLocks noGrp="1"/>
          </p:cNvSpPr>
          <p:nvPr>
            <p:ph sz="half" idx="1"/>
          </p:nvPr>
        </p:nvSpPr>
        <p:spPr>
          <a:xfrm>
            <a:off x="373743" y="3810249"/>
            <a:ext cx="5353957" cy="2911226"/>
          </a:xfrm>
        </p:spPr>
        <p:txBody>
          <a:bodyPr numCol="1">
            <a:noAutofit/>
          </a:bodyPr>
          <a:lstStyle/>
          <a:p>
            <a:pPr defTabSz="827088">
              <a:lnSpc>
                <a:spcPct val="100000"/>
              </a:lnSpc>
              <a:tabLst>
                <a:tab pos="4130675" algn="l"/>
              </a:tabLst>
            </a:pPr>
            <a:r>
              <a:rPr lang="ja-JP" altLang="en-US" sz="4000" dirty="0" smtClean="0"/>
              <a:t>修正前</a:t>
            </a:r>
            <a:endParaRPr lang="en-US" altLang="ja-JP" sz="4000" dirty="0" smtClean="0"/>
          </a:p>
          <a:p>
            <a:pPr lvl="1" defTabSz="827088">
              <a:lnSpc>
                <a:spcPct val="100000"/>
              </a:lnSpc>
              <a:tabLst>
                <a:tab pos="4130675" algn="l"/>
              </a:tabLst>
            </a:pPr>
            <a:r>
              <a:rPr lang="ja-JP" altLang="en-US" sz="3200" dirty="0" smtClean="0"/>
              <a:t>私は小林が中村が鈴木が死んだ現場にいたと証言したのかと思った</a:t>
            </a:r>
            <a:endParaRPr lang="en-US" altLang="ja-JP" sz="4000" dirty="0" smtClean="0"/>
          </a:p>
        </p:txBody>
      </p:sp>
      <p:sp>
        <p:nvSpPr>
          <p:cNvPr id="15" name="タイトル 1"/>
          <p:cNvSpPr>
            <a:spLocks noGrp="1"/>
          </p:cNvSpPr>
          <p:nvPr>
            <p:ph type="title"/>
          </p:nvPr>
        </p:nvSpPr>
        <p:spPr>
          <a:xfrm>
            <a:off x="838200" y="537029"/>
            <a:ext cx="10515600" cy="1325563"/>
          </a:xfrm>
        </p:spPr>
        <p:txBody>
          <a:bodyPr/>
          <a:lstStyle/>
          <a:p>
            <a:r>
              <a:rPr lang="ja-JP" altLang="en-US" sz="7200" dirty="0"/>
              <a:t>修飾関係</a:t>
            </a:r>
            <a:r>
              <a:rPr lang="ja-JP" altLang="en-US" sz="7200" dirty="0" smtClean="0"/>
              <a:t>の非明瞭性</a:t>
            </a:r>
            <a:r>
              <a:rPr lang="en-US" altLang="ja-JP" sz="7200" dirty="0" smtClean="0"/>
              <a:t>/</a:t>
            </a:r>
            <a:r>
              <a:rPr lang="ja-JP" altLang="en-US" sz="7200" dirty="0" smtClean="0"/>
              <a:t>対策</a:t>
            </a:r>
            <a:endParaRPr kumimoji="1" lang="ja-JP" altLang="en-US" sz="7200" dirty="0"/>
          </a:p>
        </p:txBody>
      </p:sp>
      <p:sp>
        <p:nvSpPr>
          <p:cNvPr id="7" name="テキスト ボックス 6"/>
          <p:cNvSpPr txBox="1"/>
          <p:nvPr/>
        </p:nvSpPr>
        <p:spPr>
          <a:xfrm>
            <a:off x="538843" y="1869212"/>
            <a:ext cx="9110186" cy="1754326"/>
          </a:xfrm>
          <a:prstGeom prst="rect">
            <a:avLst/>
          </a:prstGeom>
          <a:noFill/>
        </p:spPr>
        <p:txBody>
          <a:bodyPr wrap="none" rtlCol="0">
            <a:spAutoFit/>
          </a:bodyPr>
          <a:lstStyle/>
          <a:p>
            <a:pPr marL="457200" indent="-457200">
              <a:buFont typeface="Arial" panose="020B0604020202020204" pitchFamily="34" charset="0"/>
              <a:buChar char="•"/>
              <a:tabLst>
                <a:tab pos="2247900" algn="l"/>
              </a:tabLst>
            </a:pPr>
            <a:r>
              <a:rPr lang="ja-JP" altLang="en-US" sz="5400" dirty="0" smtClean="0">
                <a:solidFill>
                  <a:srgbClr val="FF0000"/>
                </a:solidFill>
                <a:latin typeface="BIZ UDPゴシック" panose="020B0400000000000000" pitchFamily="50" charset="-128"/>
                <a:ea typeface="BIZ UDPゴシック" panose="020B0400000000000000" pitchFamily="50" charset="-128"/>
              </a:rPr>
              <a:t>原因</a:t>
            </a:r>
            <a:r>
              <a:rPr lang="en-US" altLang="ja-JP" sz="5400" dirty="0" smtClean="0">
                <a:solidFill>
                  <a:srgbClr val="FF0000"/>
                </a:solidFill>
                <a:latin typeface="BIZ UDPゴシック" panose="020B0400000000000000" pitchFamily="50" charset="-128"/>
                <a:ea typeface="BIZ UDPゴシック" panose="020B0400000000000000" pitchFamily="50" charset="-128"/>
              </a:rPr>
              <a:t>: </a:t>
            </a:r>
            <a:r>
              <a:rPr lang="ja-JP" altLang="en-US" sz="5400" dirty="0" smtClean="0">
                <a:solidFill>
                  <a:srgbClr val="FF0000"/>
                </a:solidFill>
                <a:latin typeface="BIZ UDPゴシック" panose="020B0400000000000000" pitchFamily="50" charset="-128"/>
                <a:ea typeface="BIZ UDPゴシック" panose="020B0400000000000000" pitchFamily="50" charset="-128"/>
              </a:rPr>
              <a:t>多重入れ子・離れすぎ</a:t>
            </a:r>
            <a:endParaRPr lang="en-US" altLang="ja-JP" sz="5400" dirty="0" smtClean="0">
              <a:solidFill>
                <a:srgbClr val="FF0000"/>
              </a:solidFill>
              <a:latin typeface="BIZ UDPゴシック" panose="020B0400000000000000" pitchFamily="50" charset="-128"/>
              <a:ea typeface="BIZ UDPゴシック" panose="020B0400000000000000" pitchFamily="50" charset="-128"/>
            </a:endParaRPr>
          </a:p>
          <a:p>
            <a:pPr marL="457200" indent="-457200" defTabSz="749300">
              <a:buFont typeface="Arial" panose="020B0604020202020204" pitchFamily="34" charset="0"/>
              <a:buChar char="•"/>
            </a:pPr>
            <a:r>
              <a:rPr lang="ja-JP" altLang="en-US" sz="5400" dirty="0" smtClean="0">
                <a:solidFill>
                  <a:srgbClr val="00B0F0"/>
                </a:solidFill>
                <a:latin typeface="BIZ UDPゴシック" panose="020B0400000000000000" pitchFamily="50" charset="-128"/>
                <a:ea typeface="BIZ UDPゴシック" panose="020B0400000000000000" pitchFamily="50" charset="-128"/>
              </a:rPr>
              <a:t>対策</a:t>
            </a:r>
            <a:r>
              <a:rPr lang="en-US" altLang="ja-JP" sz="5400" dirty="0" smtClean="0">
                <a:solidFill>
                  <a:srgbClr val="00B0F0"/>
                </a:solidFill>
                <a:latin typeface="BIZ UDPゴシック" panose="020B0400000000000000" pitchFamily="50" charset="-128"/>
                <a:ea typeface="BIZ UDPゴシック" panose="020B0400000000000000" pitchFamily="50" charset="-128"/>
              </a:rPr>
              <a:t>: 『</a:t>
            </a:r>
            <a:r>
              <a:rPr lang="ja-JP" altLang="en-US" sz="5400">
                <a:solidFill>
                  <a:srgbClr val="00B0F0"/>
                </a:solidFill>
                <a:latin typeface="BIZ UDPゴシック" panose="020B0400000000000000" pitchFamily="50" charset="-128"/>
                <a:ea typeface="BIZ UDPゴシック" panose="020B0400000000000000" pitchFamily="50" charset="-128"/>
              </a:rPr>
              <a:t>直結</a:t>
            </a:r>
            <a:r>
              <a:rPr lang="en-US" altLang="ja-JP" sz="5400" smtClean="0">
                <a:solidFill>
                  <a:srgbClr val="00B0F0"/>
                </a:solidFill>
                <a:latin typeface="BIZ UDPゴシック" panose="020B0400000000000000" pitchFamily="50" charset="-128"/>
                <a:ea typeface="BIZ UDPゴシック" panose="020B0400000000000000" pitchFamily="50" charset="-128"/>
              </a:rPr>
              <a:t>』</a:t>
            </a:r>
            <a:r>
              <a:rPr lang="ja-JP" altLang="en-US" sz="5400" smtClean="0">
                <a:solidFill>
                  <a:srgbClr val="00B0F0"/>
                </a:solidFill>
                <a:latin typeface="BIZ UDPゴシック" panose="020B0400000000000000" pitchFamily="50" charset="-128"/>
                <a:ea typeface="BIZ UDPゴシック" panose="020B0400000000000000" pitchFamily="50" charset="-128"/>
              </a:rPr>
              <a:t>、入れ子</a:t>
            </a:r>
            <a:r>
              <a:rPr lang="ja-JP" altLang="en-US" sz="5400" dirty="0">
                <a:solidFill>
                  <a:srgbClr val="00B0F0"/>
                </a:solidFill>
                <a:latin typeface="BIZ UDPゴシック" panose="020B0400000000000000" pitchFamily="50" charset="-128"/>
                <a:ea typeface="BIZ UDPゴシック" panose="020B0400000000000000" pitchFamily="50" charset="-128"/>
              </a:rPr>
              <a:t>の解除</a:t>
            </a:r>
            <a:endParaRPr kumimoji="1" lang="ja-JP" altLang="en-US" sz="5400" dirty="0" smtClean="0">
              <a:solidFill>
                <a:srgbClr val="00B0F0"/>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p:cNvSpPr>
            <a:spLocks noGrp="1"/>
          </p:cNvSpPr>
          <p:nvPr>
            <p:ph sz="half" idx="1"/>
          </p:nvPr>
        </p:nvSpPr>
        <p:spPr>
          <a:xfrm>
            <a:off x="6595836" y="3810249"/>
            <a:ext cx="5353957" cy="2911226"/>
          </a:xfrm>
        </p:spPr>
        <p:txBody>
          <a:bodyPr numCol="1">
            <a:noAutofit/>
          </a:bodyPr>
          <a:lstStyle/>
          <a:p>
            <a:pPr defTabSz="827088">
              <a:lnSpc>
                <a:spcPct val="100000"/>
              </a:lnSpc>
              <a:tabLst>
                <a:tab pos="4130675" algn="l"/>
              </a:tabLst>
            </a:pPr>
            <a:r>
              <a:rPr lang="ja-JP" altLang="en-US" sz="4000" dirty="0">
                <a:solidFill>
                  <a:srgbClr val="00B0F0"/>
                </a:solidFill>
              </a:rPr>
              <a:t>修正後</a:t>
            </a:r>
          </a:p>
          <a:p>
            <a:pPr lvl="1" defTabSz="827088">
              <a:lnSpc>
                <a:spcPct val="100000"/>
              </a:lnSpc>
              <a:tabLst>
                <a:tab pos="4130675" algn="l"/>
              </a:tabLst>
            </a:pPr>
            <a:r>
              <a:rPr lang="ja-JP" altLang="en-US" sz="3200" dirty="0">
                <a:solidFill>
                  <a:srgbClr val="00B0F0"/>
                </a:solidFill>
              </a:rPr>
              <a:t>鈴木が死んだ現場に</a:t>
            </a:r>
          </a:p>
          <a:p>
            <a:pPr lvl="1" defTabSz="827088">
              <a:lnSpc>
                <a:spcPct val="100000"/>
              </a:lnSpc>
              <a:tabLst>
                <a:tab pos="4130675" algn="l"/>
              </a:tabLst>
            </a:pPr>
            <a:r>
              <a:rPr lang="ja-JP" altLang="en-US" sz="3200" dirty="0">
                <a:solidFill>
                  <a:srgbClr val="00B0F0"/>
                </a:solidFill>
              </a:rPr>
              <a:t>中村がいたと</a:t>
            </a:r>
          </a:p>
          <a:p>
            <a:pPr lvl="1" defTabSz="827088">
              <a:lnSpc>
                <a:spcPct val="100000"/>
              </a:lnSpc>
              <a:tabLst>
                <a:tab pos="4130675" algn="l"/>
              </a:tabLst>
            </a:pPr>
            <a:r>
              <a:rPr lang="ja-JP" altLang="en-US" sz="3200" dirty="0">
                <a:solidFill>
                  <a:srgbClr val="00B0F0"/>
                </a:solidFill>
              </a:rPr>
              <a:t>小林が証言したのかと</a:t>
            </a:r>
          </a:p>
          <a:p>
            <a:pPr lvl="1" defTabSz="827088">
              <a:lnSpc>
                <a:spcPct val="100000"/>
              </a:lnSpc>
              <a:tabLst>
                <a:tab pos="4130675" algn="l"/>
              </a:tabLst>
            </a:pPr>
            <a:r>
              <a:rPr lang="ja-JP" altLang="en-US" sz="3200" dirty="0">
                <a:solidFill>
                  <a:srgbClr val="00B0F0"/>
                </a:solidFill>
              </a:rPr>
              <a:t>私は思った</a:t>
            </a:r>
          </a:p>
          <a:p>
            <a:pPr defTabSz="827088">
              <a:lnSpc>
                <a:spcPct val="100000"/>
              </a:lnSpc>
              <a:tabLst>
                <a:tab pos="4130675" algn="l"/>
              </a:tabLst>
            </a:pPr>
            <a:endParaRPr lang="en-US" altLang="ja-JP" sz="4000" dirty="0" smtClean="0"/>
          </a:p>
        </p:txBody>
      </p:sp>
      <p:sp>
        <p:nvSpPr>
          <p:cNvPr id="8" name="山形 7"/>
          <p:cNvSpPr/>
          <p:nvPr/>
        </p:nvSpPr>
        <p:spPr>
          <a:xfrm>
            <a:off x="5818868" y="4495800"/>
            <a:ext cx="685800" cy="1587500"/>
          </a:xfrm>
          <a:prstGeom prst="chevron">
            <a:avLst/>
          </a:prstGeom>
          <a:solidFill>
            <a:srgbClr val="00B0F0"/>
          </a:solidFill>
          <a:ln w="1524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Tree>
    <p:extLst>
      <p:ext uri="{BB962C8B-B14F-4D97-AF65-F5344CB8AC3E}">
        <p14:creationId xmlns:p14="http://schemas.microsoft.com/office/powerpoint/2010/main" val="4016079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25</a:t>
            </a:fld>
            <a:endParaRPr lang="ja-JP" altLang="en-US" dirty="0"/>
          </a:p>
        </p:txBody>
      </p:sp>
      <p:sp>
        <p:nvSpPr>
          <p:cNvPr id="15" name="タイトル 1"/>
          <p:cNvSpPr>
            <a:spLocks noGrp="1"/>
          </p:cNvSpPr>
          <p:nvPr>
            <p:ph type="title"/>
          </p:nvPr>
        </p:nvSpPr>
        <p:spPr>
          <a:xfrm>
            <a:off x="838200" y="43542"/>
            <a:ext cx="10515600" cy="1325563"/>
          </a:xfrm>
        </p:spPr>
        <p:txBody>
          <a:bodyPr/>
          <a:lstStyle/>
          <a:p>
            <a:r>
              <a:rPr lang="ja-JP" altLang="en-US" sz="7200" dirty="0"/>
              <a:t>修飾関係</a:t>
            </a:r>
            <a:r>
              <a:rPr lang="ja-JP" altLang="en-US" sz="7200" dirty="0" smtClean="0"/>
              <a:t>の非明瞭性</a:t>
            </a:r>
            <a:r>
              <a:rPr lang="en-US" altLang="ja-JP" sz="7200" dirty="0" smtClean="0"/>
              <a:t>/</a:t>
            </a:r>
            <a:r>
              <a:rPr lang="ja-JP" altLang="en-US" sz="7200" dirty="0" smtClean="0"/>
              <a:t>現象名</a:t>
            </a:r>
            <a:endParaRPr kumimoji="1" lang="ja-JP" altLang="en-US" sz="7200" dirty="0"/>
          </a:p>
        </p:txBody>
      </p:sp>
      <p:graphicFrame>
        <p:nvGraphicFramePr>
          <p:cNvPr id="3" name="コンテンツ プレースホルダー 2"/>
          <p:cNvGraphicFramePr>
            <a:graphicFrameLocks noGrp="1"/>
          </p:cNvGraphicFramePr>
          <p:nvPr>
            <p:ph sz="half" idx="1"/>
            <p:extLst>
              <p:ext uri="{D42A27DB-BD31-4B8C-83A1-F6EECF244321}">
                <p14:modId xmlns:p14="http://schemas.microsoft.com/office/powerpoint/2010/main" val="1628831488"/>
              </p:ext>
            </p:extLst>
          </p:nvPr>
        </p:nvGraphicFramePr>
        <p:xfrm>
          <a:off x="1485900" y="1416503"/>
          <a:ext cx="9189720" cy="2743200"/>
        </p:xfrm>
        <a:graphic>
          <a:graphicData uri="http://schemas.openxmlformats.org/drawingml/2006/table">
            <a:tbl>
              <a:tblPr firstRow="1" bandRow="1">
                <a:tableStyleId>{5C22544A-7EE6-4342-B048-85BDC9FD1C3A}</a:tableStyleId>
              </a:tblPr>
              <a:tblGrid>
                <a:gridCol w="1783080"/>
                <a:gridCol w="1783080"/>
                <a:gridCol w="2468880"/>
                <a:gridCol w="3154680"/>
              </a:tblGrid>
              <a:tr h="226332">
                <a:tc>
                  <a:txBody>
                    <a:bodyPr/>
                    <a:lstStyle/>
                    <a:p>
                      <a:r>
                        <a:rPr kumimoji="1" lang="ja-JP" altLang="en-US" sz="5400" dirty="0" smtClean="0">
                          <a:latin typeface="BIZ UDPゴシック" panose="020B0400000000000000" pitchFamily="50" charset="-128"/>
                          <a:ea typeface="BIZ UDPゴシック" panose="020B0400000000000000" pitchFamily="50" charset="-128"/>
                        </a:rPr>
                        <a:t>位置</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kumimoji="1" lang="ja-JP" altLang="en-US" sz="5400" dirty="0" smtClean="0">
                          <a:latin typeface="BIZ UDPゴシック" panose="020B0400000000000000" pitchFamily="50" charset="-128"/>
                          <a:ea typeface="BIZ UDPゴシック" panose="020B0400000000000000" pitchFamily="50" charset="-128"/>
                        </a:rPr>
                        <a:t>部位</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kumimoji="1" lang="ja-JP" altLang="en-US" sz="5400" dirty="0" smtClean="0">
                          <a:latin typeface="BIZ UDPゴシック" panose="020B0400000000000000" pitchFamily="50" charset="-128"/>
                          <a:ea typeface="BIZ UDPゴシック" panose="020B0400000000000000" pitchFamily="50" charset="-128"/>
                        </a:rPr>
                        <a:t>動き</a:t>
                      </a:r>
                      <a:r>
                        <a:rPr kumimoji="1" lang="en-US" altLang="ja-JP" sz="5400" dirty="0" smtClean="0">
                          <a:latin typeface="BIZ UDPゴシック" panose="020B0400000000000000" pitchFamily="50" charset="-128"/>
                          <a:ea typeface="BIZ UDPゴシック" panose="020B0400000000000000" pitchFamily="50" charset="-128"/>
                        </a:rPr>
                        <a:t>※</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kumimoji="1" lang="ja-JP" altLang="en-US" sz="5400" dirty="0" smtClean="0">
                          <a:latin typeface="BIZ UDPゴシック" panose="020B0400000000000000" pitchFamily="50" charset="-128"/>
                          <a:ea typeface="BIZ UDPゴシック" panose="020B0400000000000000" pitchFamily="50" charset="-128"/>
                        </a:rPr>
                        <a:t>現象名</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226332">
                <a:tc>
                  <a:txBody>
                    <a:bodyPr/>
                    <a:lstStyle/>
                    <a:p>
                      <a:r>
                        <a:rPr kumimoji="1" lang="ja-JP" altLang="en-US" sz="5400" dirty="0" smtClean="0">
                          <a:latin typeface="BIZ UDPゴシック" panose="020B0400000000000000" pitchFamily="50" charset="-128"/>
                          <a:ea typeface="BIZ UDPゴシック" panose="020B0400000000000000" pitchFamily="50" charset="-128"/>
                        </a:rPr>
                        <a:t>上端</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5400" dirty="0" smtClean="0">
                          <a:latin typeface="BIZ UDPゴシック" panose="020B0400000000000000" pitchFamily="50" charset="-128"/>
                          <a:ea typeface="BIZ UDPゴシック" panose="020B0400000000000000" pitchFamily="50" charset="-128"/>
                        </a:rPr>
                        <a:t>蓋</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5400" dirty="0" smtClean="0">
                          <a:latin typeface="BIZ UDPゴシック" panose="020B0400000000000000" pitchFamily="50" charset="-128"/>
                          <a:ea typeface="BIZ UDPゴシック" panose="020B0400000000000000" pitchFamily="50" charset="-128"/>
                        </a:rPr>
                        <a:t>飛ぶ</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5400" dirty="0" smtClean="0">
                          <a:solidFill>
                            <a:srgbClr val="00B050"/>
                          </a:solidFill>
                          <a:latin typeface="BIZ UDPゴシック" panose="020B0400000000000000" pitchFamily="50" charset="-128"/>
                          <a:ea typeface="BIZ UDPゴシック" panose="020B0400000000000000" pitchFamily="50" charset="-128"/>
                        </a:rPr>
                        <a:t>『</a:t>
                      </a:r>
                      <a:r>
                        <a:rPr kumimoji="1" lang="ja-JP" altLang="en-US" sz="5400" dirty="0" smtClean="0">
                          <a:solidFill>
                            <a:srgbClr val="00B050"/>
                          </a:solidFill>
                          <a:latin typeface="BIZ UDPゴシック" panose="020B0400000000000000" pitchFamily="50" charset="-128"/>
                          <a:ea typeface="BIZ UDPゴシック" panose="020B0400000000000000" pitchFamily="50" charset="-128"/>
                        </a:rPr>
                        <a:t>蓋飛び</a:t>
                      </a:r>
                      <a:r>
                        <a:rPr kumimoji="1" lang="en-US" altLang="ja-JP" sz="5400" dirty="0" smtClean="0">
                          <a:solidFill>
                            <a:srgbClr val="00B050"/>
                          </a:solidFill>
                          <a:latin typeface="BIZ UDPゴシック" panose="020B0400000000000000" pitchFamily="50" charset="-128"/>
                          <a:ea typeface="BIZ UDPゴシック" panose="020B0400000000000000" pitchFamily="50" charset="-128"/>
                        </a:rPr>
                        <a:t>』</a:t>
                      </a:r>
                      <a:endParaRPr kumimoji="1" lang="ja-JP" altLang="en-US" sz="5400" dirty="0">
                        <a:solidFill>
                          <a:srgbClr val="00B050"/>
                        </a:solidFill>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26332">
                <a:tc>
                  <a:txBody>
                    <a:bodyPr/>
                    <a:lstStyle/>
                    <a:p>
                      <a:r>
                        <a:rPr kumimoji="1" lang="ja-JP" altLang="en-US" sz="5400" dirty="0" smtClean="0">
                          <a:latin typeface="BIZ UDPゴシック" panose="020B0400000000000000" pitchFamily="50" charset="-128"/>
                          <a:ea typeface="BIZ UDPゴシック" panose="020B0400000000000000" pitchFamily="50" charset="-128"/>
                        </a:rPr>
                        <a:t>下端</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5400" dirty="0" smtClean="0">
                          <a:latin typeface="BIZ UDPゴシック" panose="020B0400000000000000" pitchFamily="50" charset="-128"/>
                          <a:ea typeface="BIZ UDPゴシック" panose="020B0400000000000000" pitchFamily="50" charset="-128"/>
                        </a:rPr>
                        <a:t>底</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5400" dirty="0" smtClean="0">
                          <a:latin typeface="BIZ UDPゴシック" panose="020B0400000000000000" pitchFamily="50" charset="-128"/>
                          <a:ea typeface="BIZ UDPゴシック" panose="020B0400000000000000" pitchFamily="50" charset="-128"/>
                        </a:rPr>
                        <a:t>抜ける</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5400" dirty="0" smtClean="0">
                          <a:latin typeface="BIZ UDPゴシック" panose="020B0400000000000000" pitchFamily="50" charset="-128"/>
                          <a:ea typeface="BIZ UDPゴシック" panose="020B0400000000000000" pitchFamily="50" charset="-128"/>
                        </a:rPr>
                        <a:t>『</a:t>
                      </a:r>
                      <a:r>
                        <a:rPr kumimoji="1" lang="ja-JP" altLang="en-US" sz="5400" dirty="0" smtClean="0">
                          <a:latin typeface="BIZ UDPゴシック" panose="020B0400000000000000" pitchFamily="50" charset="-128"/>
                          <a:ea typeface="BIZ UDPゴシック" panose="020B0400000000000000" pitchFamily="50" charset="-128"/>
                        </a:rPr>
                        <a:t>底抜け</a:t>
                      </a:r>
                      <a:r>
                        <a:rPr kumimoji="1" lang="en-US" altLang="ja-JP" sz="5400" dirty="0" smtClean="0">
                          <a:latin typeface="BIZ UDPゴシック" panose="020B0400000000000000" pitchFamily="50" charset="-128"/>
                          <a:ea typeface="BIZ UDPゴシック" panose="020B0400000000000000" pitchFamily="50" charset="-128"/>
                        </a:rPr>
                        <a:t>』</a:t>
                      </a:r>
                      <a:endParaRPr kumimoji="1" lang="ja-JP" altLang="en-US" sz="54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6181" y="4495800"/>
            <a:ext cx="2480733" cy="1860550"/>
          </a:xfrm>
          <a:prstGeom prst="rect">
            <a:avLst/>
          </a:prstGeom>
        </p:spPr>
      </p:pic>
      <p:sp>
        <p:nvSpPr>
          <p:cNvPr id="8" name="タイトル 1"/>
          <p:cNvSpPr txBox="1">
            <a:spLocks/>
          </p:cNvSpPr>
          <p:nvPr/>
        </p:nvSpPr>
        <p:spPr>
          <a:xfrm>
            <a:off x="1485900" y="4209147"/>
            <a:ext cx="6665607" cy="535531"/>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en-US" altLang="ja-JP" sz="3200" dirty="0" smtClean="0"/>
              <a:t>※</a:t>
            </a:r>
            <a:r>
              <a:rPr lang="ja-JP" altLang="en-US" sz="3200" dirty="0" smtClean="0"/>
              <a:t>部位と親和度（なじみ）の高い動き</a:t>
            </a:r>
            <a:endParaRPr lang="ja-JP" altLang="en-US" sz="3200" dirty="0"/>
          </a:p>
        </p:txBody>
      </p:sp>
      <p:sp>
        <p:nvSpPr>
          <p:cNvPr id="9" name="タイトル 1"/>
          <p:cNvSpPr txBox="1">
            <a:spLocks/>
          </p:cNvSpPr>
          <p:nvPr/>
        </p:nvSpPr>
        <p:spPr>
          <a:xfrm>
            <a:off x="209550" y="5446921"/>
            <a:ext cx="8421915" cy="1200329"/>
          </a:xfrm>
          <a:prstGeom prst="rect">
            <a:avLst/>
          </a:prstGeom>
        </p:spPr>
        <p:txBody>
          <a:bodyPr vert="horz" wrap="squar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pPr algn="l"/>
            <a:r>
              <a:rPr lang="ja-JP" altLang="en-US" sz="2000" dirty="0"/>
              <a:t>猫桶 </a:t>
            </a:r>
            <a:r>
              <a:rPr lang="en-US" altLang="ja-JP" sz="2000" dirty="0"/>
              <a:t>-</a:t>
            </a:r>
            <a:r>
              <a:rPr lang="ja-JP" altLang="en-US" sz="2000" dirty="0"/>
              <a:t>猫鍋ならぬ猫桶</a:t>
            </a:r>
            <a:r>
              <a:rPr lang="en-US" altLang="ja-JP" sz="2000" dirty="0"/>
              <a:t>- by Takuya Murakami, CC BY 2.0</a:t>
            </a:r>
          </a:p>
          <a:p>
            <a:pPr algn="l"/>
            <a:r>
              <a:rPr lang="en-US" altLang="ja-JP" sz="2000" dirty="0">
                <a:hlinkClick r:id="rId4"/>
              </a:rPr>
              <a:t>https://www.flickr.com/photos/tmurakam/2172432458/in/photostream</a:t>
            </a:r>
            <a:r>
              <a:rPr lang="en-US" altLang="ja-JP" sz="2000" dirty="0" smtClean="0">
                <a:hlinkClick r:id="rId4"/>
              </a:rPr>
              <a:t>/</a:t>
            </a:r>
            <a:endParaRPr lang="en-US" altLang="ja-JP" sz="2000" dirty="0" smtClean="0"/>
          </a:p>
          <a:p>
            <a:pPr algn="l"/>
            <a:endParaRPr lang="en-US" altLang="ja-JP" sz="2000" dirty="0" smtClean="0"/>
          </a:p>
        </p:txBody>
      </p:sp>
    </p:spTree>
    <p:extLst>
      <p:ext uri="{BB962C8B-B14F-4D97-AF65-F5344CB8AC3E}">
        <p14:creationId xmlns:p14="http://schemas.microsoft.com/office/powerpoint/2010/main" val="1893430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26</a:t>
            </a:fld>
            <a:endParaRPr lang="ja-JP" altLang="en-US" dirty="0"/>
          </a:p>
        </p:txBody>
      </p:sp>
      <p:sp>
        <p:nvSpPr>
          <p:cNvPr id="14" name="コンテンツ プレースホルダー 2"/>
          <p:cNvSpPr>
            <a:spLocks noGrp="1"/>
          </p:cNvSpPr>
          <p:nvPr>
            <p:ph sz="half" idx="1"/>
          </p:nvPr>
        </p:nvSpPr>
        <p:spPr>
          <a:xfrm>
            <a:off x="2437289" y="1224637"/>
            <a:ext cx="5285421" cy="5314275"/>
          </a:xfrm>
        </p:spPr>
        <p:txBody>
          <a:bodyPr wrap="none" numCol="1">
            <a:spAutoFit/>
          </a:bodyPr>
          <a:lstStyle/>
          <a:p>
            <a:pPr defTabSz="827088">
              <a:lnSpc>
                <a:spcPct val="100000"/>
              </a:lnSpc>
              <a:buFont typeface="Wingdings" panose="05000000000000000000" pitchFamily="2" charset="2"/>
              <a:buChar char="n"/>
              <a:tabLst>
                <a:tab pos="4130675" algn="l"/>
              </a:tabLst>
            </a:pPr>
            <a:r>
              <a:rPr lang="en-US" altLang="ja-JP" sz="7200" dirty="0" smtClean="0"/>
              <a:t>4</a:t>
            </a:r>
            <a:r>
              <a:rPr lang="ja-JP" altLang="en-US" sz="7200" dirty="0" smtClean="0"/>
              <a:t>大原因</a:t>
            </a:r>
            <a:endParaRPr lang="en-US" altLang="ja-JP" sz="7200" dirty="0" smtClean="0"/>
          </a:p>
          <a:p>
            <a:pPr marL="723900" indent="444500" defTabSz="827088">
              <a:lnSpc>
                <a:spcPct val="100000"/>
              </a:lnSpc>
              <a:tabLst>
                <a:tab pos="4130675" algn="l"/>
              </a:tabLst>
            </a:pPr>
            <a:r>
              <a:rPr lang="ja-JP" altLang="en-US" sz="6000" dirty="0" smtClean="0">
                <a:solidFill>
                  <a:srgbClr val="FF0000"/>
                </a:solidFill>
              </a:rPr>
              <a:t>多重</a:t>
            </a:r>
            <a:r>
              <a:rPr lang="ja-JP" altLang="en-US" sz="6000" dirty="0">
                <a:solidFill>
                  <a:srgbClr val="FF0000"/>
                </a:solidFill>
              </a:rPr>
              <a:t>入れ子</a:t>
            </a:r>
            <a:endParaRPr lang="en-US" altLang="ja-JP" sz="6000" dirty="0">
              <a:solidFill>
                <a:srgbClr val="FF0000"/>
              </a:solidFill>
            </a:endParaRPr>
          </a:p>
          <a:p>
            <a:pPr marL="723900" indent="444500" defTabSz="827088">
              <a:lnSpc>
                <a:spcPct val="100000"/>
              </a:lnSpc>
            </a:pPr>
            <a:r>
              <a:rPr lang="en-US" altLang="ja-JP" sz="6000" dirty="0" smtClean="0">
                <a:solidFill>
                  <a:srgbClr val="00B050"/>
                </a:solidFill>
              </a:rPr>
              <a:t>『</a:t>
            </a:r>
            <a:r>
              <a:rPr lang="ja-JP" altLang="en-US" sz="6000" dirty="0" smtClean="0">
                <a:solidFill>
                  <a:srgbClr val="00B050"/>
                </a:solidFill>
              </a:rPr>
              <a:t>蓋飛び</a:t>
            </a:r>
            <a:r>
              <a:rPr lang="en-US" altLang="ja-JP" sz="6000" dirty="0" smtClean="0">
                <a:solidFill>
                  <a:srgbClr val="00B050"/>
                </a:solidFill>
              </a:rPr>
              <a:t>』</a:t>
            </a:r>
            <a:endParaRPr kumimoji="1" lang="en-US" altLang="ja-JP" sz="6000" dirty="0" smtClean="0">
              <a:solidFill>
                <a:srgbClr val="00B050"/>
              </a:solidFill>
            </a:endParaRPr>
          </a:p>
          <a:p>
            <a:pPr marL="723900" indent="444500" defTabSz="827088">
              <a:lnSpc>
                <a:spcPct val="100000"/>
              </a:lnSpc>
            </a:pPr>
            <a:r>
              <a:rPr kumimoji="1" lang="en-US" altLang="ja-JP" sz="6000" dirty="0" smtClean="0"/>
              <a:t>『</a:t>
            </a:r>
            <a:r>
              <a:rPr kumimoji="1" lang="ja-JP" altLang="en-US" sz="6000" dirty="0" smtClean="0"/>
              <a:t>底抜け</a:t>
            </a:r>
            <a:r>
              <a:rPr kumimoji="1" lang="en-US" altLang="ja-JP" sz="6000" dirty="0" smtClean="0"/>
              <a:t>』</a:t>
            </a:r>
          </a:p>
          <a:p>
            <a:pPr marL="723900" indent="444500" defTabSz="827088">
              <a:lnSpc>
                <a:spcPct val="100000"/>
              </a:lnSpc>
            </a:pPr>
            <a:r>
              <a:rPr lang="ja-JP" altLang="en-US" sz="5400" dirty="0" smtClean="0">
                <a:solidFill>
                  <a:srgbClr val="FF0000"/>
                </a:solidFill>
              </a:rPr>
              <a:t>離れすぎ</a:t>
            </a:r>
            <a:endParaRPr lang="en-US" altLang="ja-JP" sz="6600" dirty="0">
              <a:solidFill>
                <a:srgbClr val="FF0000"/>
              </a:solidFill>
            </a:endParaRPr>
          </a:p>
        </p:txBody>
      </p:sp>
      <p:sp>
        <p:nvSpPr>
          <p:cNvPr id="15" name="タイトル 1"/>
          <p:cNvSpPr>
            <a:spLocks noGrp="1"/>
          </p:cNvSpPr>
          <p:nvPr>
            <p:ph type="title"/>
          </p:nvPr>
        </p:nvSpPr>
        <p:spPr>
          <a:xfrm>
            <a:off x="838200" y="43542"/>
            <a:ext cx="10515600" cy="1325563"/>
          </a:xfrm>
        </p:spPr>
        <p:txBody>
          <a:bodyPr/>
          <a:lstStyle/>
          <a:p>
            <a:pPr algn="l"/>
            <a:r>
              <a:rPr lang="ja-JP" altLang="en-US" sz="7200" dirty="0"/>
              <a:t>修飾関係</a:t>
            </a:r>
            <a:r>
              <a:rPr lang="ja-JP" altLang="en-US" sz="7200" dirty="0" smtClean="0"/>
              <a:t>の非明瞭性</a:t>
            </a:r>
            <a:endParaRPr kumimoji="1" lang="ja-JP" altLang="en-US" sz="7200" dirty="0"/>
          </a:p>
        </p:txBody>
      </p:sp>
    </p:spTree>
    <p:extLst>
      <p:ext uri="{BB962C8B-B14F-4D97-AF65-F5344CB8AC3E}">
        <p14:creationId xmlns:p14="http://schemas.microsoft.com/office/powerpoint/2010/main" val="381687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numCol="1">
            <a:noAutofit/>
          </a:bodyPr>
          <a:lstStyle/>
          <a:p>
            <a:pPr>
              <a:lnSpc>
                <a:spcPct val="100000"/>
              </a:lnSpc>
              <a:buFont typeface="Wingdings" panose="05000000000000000000" pitchFamily="2" charset="2"/>
              <a:buChar char="n"/>
            </a:pPr>
            <a:r>
              <a:rPr kumimoji="1" lang="ja-JP" altLang="en-US" sz="4800" dirty="0" smtClean="0">
                <a:solidFill>
                  <a:schemeClr val="bg1">
                    <a:lumMod val="65000"/>
                  </a:schemeClr>
                </a:solidFill>
              </a:rPr>
              <a:t>第</a:t>
            </a:r>
            <a:r>
              <a:rPr kumimoji="1" lang="en-US" altLang="ja-JP" sz="4800" dirty="0" smtClean="0">
                <a:solidFill>
                  <a:schemeClr val="bg1">
                    <a:lumMod val="65000"/>
                  </a:schemeClr>
                </a:solidFill>
              </a:rPr>
              <a:t>2</a:t>
            </a:r>
            <a:r>
              <a:rPr kumimoji="1" lang="ja-JP" altLang="en-US" sz="4800" dirty="0" smtClean="0">
                <a:solidFill>
                  <a:schemeClr val="bg1">
                    <a:lumMod val="65000"/>
                  </a:schemeClr>
                </a:solidFill>
              </a:rPr>
              <a:t>章の復習</a:t>
            </a:r>
            <a:endParaRPr kumimoji="1" lang="en-US" altLang="ja-JP" sz="4800" dirty="0" smtClean="0">
              <a:solidFill>
                <a:schemeClr val="bg1">
                  <a:lumMod val="65000"/>
                </a:schemeClr>
              </a:solidFill>
            </a:endParaRPr>
          </a:p>
          <a:p>
            <a:pPr>
              <a:lnSpc>
                <a:spcPct val="100000"/>
              </a:lnSpc>
              <a:buFont typeface="Wingdings" panose="05000000000000000000" pitchFamily="2" charset="2"/>
              <a:buChar char="n"/>
            </a:pPr>
            <a:r>
              <a:rPr lang="ja-JP" altLang="en-US" sz="4800" dirty="0" smtClean="0">
                <a:solidFill>
                  <a:schemeClr val="accent2"/>
                </a:solidFill>
              </a:rPr>
              <a:t>第</a:t>
            </a:r>
            <a:r>
              <a:rPr lang="en-US" altLang="ja-JP" sz="4800" dirty="0" smtClean="0">
                <a:solidFill>
                  <a:schemeClr val="accent2"/>
                </a:solidFill>
              </a:rPr>
              <a:t>3</a:t>
            </a:r>
            <a:r>
              <a:rPr lang="ja-JP" altLang="en-US" sz="4800" dirty="0" smtClean="0">
                <a:solidFill>
                  <a:schemeClr val="accent2"/>
                </a:solidFill>
              </a:rPr>
              <a:t>章</a:t>
            </a:r>
            <a:r>
              <a:rPr lang="en-US" altLang="ja-JP" sz="4800" dirty="0" smtClean="0">
                <a:solidFill>
                  <a:schemeClr val="accent2"/>
                </a:solidFill>
              </a:rPr>
              <a:t>:</a:t>
            </a:r>
            <a:r>
              <a:rPr lang="ja-JP" altLang="en-US" sz="4800" dirty="0" smtClean="0">
                <a:solidFill>
                  <a:schemeClr val="accent2"/>
                </a:solidFill>
              </a:rPr>
              <a:t>修飾の順序</a:t>
            </a:r>
            <a:endParaRPr lang="en-US" altLang="ja-JP" sz="4400" dirty="0">
              <a:solidFill>
                <a:schemeClr val="accent2"/>
              </a:solidFill>
            </a:endParaRPr>
          </a:p>
          <a:p>
            <a:pPr marL="1200150" lvl="1" indent="-742950">
              <a:lnSpc>
                <a:spcPct val="100000"/>
              </a:lnSpc>
              <a:buFont typeface="+mj-lt"/>
              <a:buAutoNum type="arabicPeriod"/>
            </a:pPr>
            <a:r>
              <a:rPr lang="ja-JP" altLang="en-US" sz="4400" dirty="0">
                <a:solidFill>
                  <a:schemeClr val="accent2"/>
                </a:solidFill>
              </a:rPr>
              <a:t>節</a:t>
            </a:r>
            <a:r>
              <a:rPr lang="ja-JP" altLang="en-US" sz="4400">
                <a:solidFill>
                  <a:schemeClr val="accent2"/>
                </a:solidFill>
              </a:rPr>
              <a:t>を</a:t>
            </a:r>
            <a:r>
              <a:rPr lang="ja-JP" altLang="en-US" sz="4400" smtClean="0">
                <a:solidFill>
                  <a:schemeClr val="accent2"/>
                </a:solidFill>
              </a:rPr>
              <a:t>先に、句</a:t>
            </a:r>
            <a:r>
              <a:rPr lang="ja-JP" altLang="en-US" sz="4400" dirty="0">
                <a:solidFill>
                  <a:schemeClr val="accent2"/>
                </a:solidFill>
              </a:rPr>
              <a:t>をあとに</a:t>
            </a:r>
          </a:p>
          <a:p>
            <a:pPr marL="1200150" lvl="1" indent="-742950">
              <a:lnSpc>
                <a:spcPct val="100000"/>
              </a:lnSpc>
              <a:buFont typeface="+mj-lt"/>
              <a:buAutoNum type="arabicPeriod"/>
            </a:pPr>
            <a:r>
              <a:rPr lang="ja-JP" altLang="en-US" sz="4400" dirty="0">
                <a:solidFill>
                  <a:schemeClr val="accent2"/>
                </a:solidFill>
              </a:rPr>
              <a:t>長い修飾語</a:t>
            </a:r>
            <a:r>
              <a:rPr lang="ja-JP" altLang="en-US" sz="4400">
                <a:solidFill>
                  <a:schemeClr val="accent2"/>
                </a:solidFill>
              </a:rPr>
              <a:t>ほど先</a:t>
            </a:r>
            <a:r>
              <a:rPr lang="ja-JP" altLang="en-US" sz="4400" smtClean="0">
                <a:solidFill>
                  <a:schemeClr val="accent2"/>
                </a:solidFill>
              </a:rPr>
              <a:t>に、短い</a:t>
            </a:r>
            <a:r>
              <a:rPr lang="ja-JP" altLang="en-US" sz="4400" dirty="0">
                <a:solidFill>
                  <a:schemeClr val="accent2"/>
                </a:solidFill>
              </a:rPr>
              <a:t>ほどあとに</a:t>
            </a:r>
          </a:p>
          <a:p>
            <a:pPr marL="1200150" lvl="1" indent="-742950">
              <a:lnSpc>
                <a:spcPct val="100000"/>
              </a:lnSpc>
              <a:buFont typeface="+mj-lt"/>
              <a:buAutoNum type="arabicPeriod"/>
            </a:pPr>
            <a:r>
              <a:rPr lang="ja-JP" altLang="en-US" sz="4400" dirty="0">
                <a:solidFill>
                  <a:schemeClr val="accent2"/>
                </a:solidFill>
              </a:rPr>
              <a:t>大状況・重要内容ほど先に</a:t>
            </a:r>
          </a:p>
          <a:p>
            <a:pPr marL="1200150" lvl="1" indent="-742950">
              <a:lnSpc>
                <a:spcPct val="100000"/>
              </a:lnSpc>
              <a:buFont typeface="+mj-lt"/>
              <a:buAutoNum type="arabicPeriod"/>
            </a:pPr>
            <a:r>
              <a:rPr lang="ja-JP" altLang="en-US" sz="4400" dirty="0">
                <a:solidFill>
                  <a:schemeClr val="accent2"/>
                </a:solidFill>
              </a:rPr>
              <a:t>親和度（なじみ）の強弱による配置</a:t>
            </a:r>
            <a:r>
              <a:rPr lang="ja-JP" altLang="en-US" sz="4400" dirty="0" smtClean="0">
                <a:solidFill>
                  <a:schemeClr val="accent2"/>
                </a:solidFill>
              </a:rPr>
              <a:t>転換</a:t>
            </a:r>
            <a:endParaRPr lang="en-US" altLang="ja-JP" sz="4400" dirty="0">
              <a:solidFill>
                <a:schemeClr val="accent2"/>
              </a:solidFill>
            </a:endParaRPr>
          </a:p>
          <a:p>
            <a:pPr>
              <a:lnSpc>
                <a:spcPct val="100000"/>
              </a:lnSpc>
              <a:buFont typeface="Wingdings" panose="05000000000000000000" pitchFamily="2" charset="2"/>
              <a:buChar char="n"/>
            </a:pPr>
            <a:r>
              <a:rPr lang="ja-JP" altLang="en-US" sz="4800" dirty="0" smtClean="0">
                <a:solidFill>
                  <a:schemeClr val="bg1">
                    <a:lumMod val="65000"/>
                  </a:schemeClr>
                </a:solidFill>
              </a:rPr>
              <a:t>ワイの眼 </a:t>
            </a:r>
            <a:r>
              <a:rPr lang="en-US" altLang="ja-JP" sz="4800" dirty="0" smtClean="0">
                <a:solidFill>
                  <a:schemeClr val="bg1">
                    <a:lumMod val="65000"/>
                  </a:schemeClr>
                </a:solidFill>
              </a:rPr>
              <a:t>- HAYATUYO’s Insights -</a:t>
            </a: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27</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2402278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numCol="1">
            <a:noAutofit/>
          </a:bodyPr>
          <a:lstStyle/>
          <a:p>
            <a:pPr>
              <a:lnSpc>
                <a:spcPct val="100000"/>
              </a:lnSpc>
              <a:buFont typeface="Wingdings" panose="05000000000000000000" pitchFamily="2" charset="2"/>
              <a:buChar char="n"/>
            </a:pPr>
            <a:r>
              <a:rPr lang="ja-JP" altLang="en-US" sz="4800" dirty="0" smtClean="0"/>
              <a:t>適用順序</a:t>
            </a:r>
            <a:endParaRPr lang="en-US" altLang="ja-JP" sz="4400" dirty="0"/>
          </a:p>
          <a:p>
            <a:pPr marL="1200150" lvl="1" indent="-742950">
              <a:lnSpc>
                <a:spcPct val="100000"/>
              </a:lnSpc>
              <a:buFont typeface="+mj-lt"/>
              <a:buAutoNum type="arabicPeriod"/>
            </a:pPr>
            <a:r>
              <a:rPr lang="ja-JP" altLang="en-US" sz="4400" dirty="0"/>
              <a:t>節</a:t>
            </a:r>
            <a:r>
              <a:rPr lang="ja-JP" altLang="en-US" sz="4400"/>
              <a:t>を</a:t>
            </a:r>
            <a:r>
              <a:rPr lang="ja-JP" altLang="en-US" sz="4400" smtClean="0"/>
              <a:t>先に、句</a:t>
            </a:r>
            <a:r>
              <a:rPr lang="ja-JP" altLang="en-US" sz="4400" dirty="0"/>
              <a:t>をあとに</a:t>
            </a:r>
          </a:p>
          <a:p>
            <a:pPr marL="1200150" lvl="1" indent="-742950">
              <a:lnSpc>
                <a:spcPct val="100000"/>
              </a:lnSpc>
              <a:buFont typeface="+mj-lt"/>
              <a:buAutoNum type="arabicPeriod"/>
            </a:pPr>
            <a:r>
              <a:rPr lang="ja-JP" altLang="en-US" sz="4400" dirty="0"/>
              <a:t>長い修飾語</a:t>
            </a:r>
            <a:r>
              <a:rPr lang="ja-JP" altLang="en-US" sz="4400"/>
              <a:t>ほど先</a:t>
            </a:r>
            <a:r>
              <a:rPr lang="ja-JP" altLang="en-US" sz="4400" smtClean="0"/>
              <a:t>に、短い</a:t>
            </a:r>
            <a:r>
              <a:rPr lang="ja-JP" altLang="en-US" sz="4400" dirty="0"/>
              <a:t>ほどあとに</a:t>
            </a:r>
          </a:p>
          <a:p>
            <a:pPr marL="1200150" lvl="1" indent="-742950">
              <a:lnSpc>
                <a:spcPct val="100000"/>
              </a:lnSpc>
              <a:buFont typeface="+mj-lt"/>
              <a:buAutoNum type="arabicPeriod"/>
            </a:pPr>
            <a:r>
              <a:rPr lang="ja-JP" altLang="en-US" sz="4400" dirty="0"/>
              <a:t>大状況・重要内容ほど先に</a:t>
            </a:r>
          </a:p>
          <a:p>
            <a:pPr marL="1200150" lvl="1" indent="-742950">
              <a:lnSpc>
                <a:spcPct val="100000"/>
              </a:lnSpc>
              <a:buFont typeface="+mj-lt"/>
              <a:buAutoNum type="arabicPeriod"/>
            </a:pPr>
            <a:r>
              <a:rPr lang="ja-JP" altLang="en-US" sz="4400" dirty="0"/>
              <a:t>親和度（なじみ）の強弱による配置</a:t>
            </a:r>
            <a:r>
              <a:rPr lang="ja-JP" altLang="en-US" sz="4400" dirty="0" smtClean="0"/>
              <a:t>転換</a:t>
            </a:r>
            <a:endParaRPr lang="en-US" altLang="ja-JP" sz="4400" dirty="0" smtClean="0"/>
          </a:p>
          <a:p>
            <a:pPr lvl="2">
              <a:lnSpc>
                <a:spcPct val="100000"/>
              </a:lnSpc>
            </a:pPr>
            <a:r>
              <a:rPr lang="en-US" altLang="ja-JP" sz="3200" dirty="0"/>
              <a:t>『</a:t>
            </a:r>
            <a:r>
              <a:rPr lang="ja-JP" altLang="en-US" sz="3200" dirty="0"/>
              <a:t>親和度（なじみ）</a:t>
            </a:r>
            <a:r>
              <a:rPr lang="en-US" altLang="ja-JP" sz="3200" dirty="0"/>
              <a:t>』</a:t>
            </a:r>
            <a:r>
              <a:rPr lang="ja-JP" altLang="en-US" sz="3200" dirty="0"/>
              <a:t>の強い語同士の配置が近すぎると誤解が</a:t>
            </a:r>
            <a:r>
              <a:rPr lang="ja-JP" altLang="en-US" sz="3200" dirty="0" smtClean="0"/>
              <a:t>生じ得る</a:t>
            </a:r>
            <a:r>
              <a:rPr lang="ja-JP" altLang="en-US" sz="3200" dirty="0"/>
              <a:t>。</a:t>
            </a:r>
          </a:p>
          <a:p>
            <a:pPr lvl="2">
              <a:lnSpc>
                <a:spcPct val="100000"/>
              </a:lnSpc>
            </a:pPr>
            <a:r>
              <a:rPr lang="ja-JP" altLang="en-US" sz="3200" dirty="0" smtClean="0"/>
              <a:t>節</a:t>
            </a:r>
            <a:r>
              <a:rPr lang="ja-JP" altLang="en-US" sz="3200" dirty="0"/>
              <a:t>や句の配置を転換すること</a:t>
            </a:r>
            <a:r>
              <a:rPr lang="ja-JP" altLang="en-US" sz="3200"/>
              <a:t>に</a:t>
            </a:r>
            <a:r>
              <a:rPr lang="ja-JP" altLang="en-US" sz="3200" smtClean="0"/>
              <a:t>より、それら</a:t>
            </a:r>
            <a:r>
              <a:rPr lang="ja-JP" altLang="en-US" sz="3200" dirty="0"/>
              <a:t>の語を引き離すことでそのような誤解</a:t>
            </a:r>
            <a:r>
              <a:rPr lang="ja-JP" altLang="en-US" sz="3200"/>
              <a:t>を</a:t>
            </a:r>
            <a:r>
              <a:rPr lang="ja-JP" altLang="en-US" sz="3200" smtClean="0"/>
              <a:t>避けられる、かも</a:t>
            </a:r>
            <a:r>
              <a:rPr lang="ja-JP" altLang="en-US" sz="3200" dirty="0" smtClean="0"/>
              <a:t>。</a:t>
            </a:r>
            <a:endParaRPr lang="en-US" altLang="ja-JP" sz="3200"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28</a:t>
            </a:fld>
            <a:endParaRPr lang="ja-JP" altLang="en-US" dirty="0"/>
          </a:p>
        </p:txBody>
      </p:sp>
      <p:sp>
        <p:nvSpPr>
          <p:cNvPr id="15" name="タイトル 1"/>
          <p:cNvSpPr>
            <a:spLocks noGrp="1"/>
          </p:cNvSpPr>
          <p:nvPr>
            <p:ph type="title"/>
          </p:nvPr>
        </p:nvSpPr>
        <p:spPr>
          <a:xfrm>
            <a:off x="2578855" y="-43632"/>
            <a:ext cx="7034298" cy="1006429"/>
          </a:xfrm>
        </p:spPr>
        <p:txBody>
          <a:bodyPr>
            <a:spAutoFit/>
          </a:bodyPr>
          <a:lstStyle/>
          <a:p>
            <a:r>
              <a:rPr kumimoji="1" lang="ja-JP" altLang="en-US" sz="6600" dirty="0" smtClean="0"/>
              <a:t>第</a:t>
            </a:r>
            <a:r>
              <a:rPr kumimoji="1" lang="en-US" altLang="ja-JP" sz="6600" dirty="0" smtClean="0"/>
              <a:t>3</a:t>
            </a:r>
            <a:r>
              <a:rPr kumimoji="1" lang="ja-JP" altLang="en-US" sz="6600" dirty="0" smtClean="0"/>
              <a:t>章 修飾の順序</a:t>
            </a:r>
            <a:endParaRPr kumimoji="1" lang="ja-JP" altLang="en-US" sz="6600" dirty="0"/>
          </a:p>
        </p:txBody>
      </p:sp>
    </p:spTree>
    <p:extLst>
      <p:ext uri="{BB962C8B-B14F-4D97-AF65-F5344CB8AC3E}">
        <p14:creationId xmlns:p14="http://schemas.microsoft.com/office/powerpoint/2010/main" val="1300890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l="89" r="1091" b="56323"/>
          <a:stretch/>
        </p:blipFill>
        <p:spPr>
          <a:xfrm>
            <a:off x="3149600" y="3516044"/>
            <a:ext cx="5670800" cy="3341956"/>
          </a:xfrm>
          <a:prstGeom prst="rect">
            <a:avLst/>
          </a:prstGeom>
          <a:ln>
            <a:noFill/>
          </a:ln>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b="25580"/>
          <a:stretch/>
        </p:blipFill>
        <p:spPr>
          <a:xfrm>
            <a:off x="8820400" y="3507840"/>
            <a:ext cx="3371600" cy="3345541"/>
          </a:xfrm>
          <a:prstGeom prst="rect">
            <a:avLst/>
          </a:prstGeom>
          <a:ln>
            <a:noFill/>
          </a:ln>
        </p:spPr>
      </p:pic>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l="-1609" t="-1" r="411" b="45745"/>
          <a:stretch/>
        </p:blipFill>
        <p:spPr>
          <a:xfrm>
            <a:off x="2964965" y="-4618"/>
            <a:ext cx="6566815" cy="3520662"/>
          </a:xfrm>
          <a:prstGeom prst="rect">
            <a:avLst/>
          </a:prstGeom>
          <a:ln>
            <a:noFill/>
          </a:ln>
        </p:spPr>
      </p:pic>
      <p:pic>
        <p:nvPicPr>
          <p:cNvPr id="8" name="図 7"/>
          <p:cNvPicPr>
            <a:picLocks noChangeAspect="1"/>
          </p:cNvPicPr>
          <p:nvPr/>
        </p:nvPicPr>
        <p:blipFill rotWithShape="1">
          <a:blip r:embed="rId6" cstate="print">
            <a:extLst>
              <a:ext uri="{28A0092B-C50C-407E-A947-70E740481C1C}">
                <a14:useLocalDpi xmlns:a14="http://schemas.microsoft.com/office/drawing/2010/main" val="0"/>
              </a:ext>
            </a:extLst>
          </a:blip>
          <a:srcRect l="12906" t="9709" r="11630" b="16418"/>
          <a:stretch/>
        </p:blipFill>
        <p:spPr>
          <a:xfrm>
            <a:off x="0" y="-4618"/>
            <a:ext cx="3233984" cy="4221018"/>
          </a:xfrm>
          <a:prstGeom prst="rect">
            <a:avLst/>
          </a:prstGeom>
          <a:ln>
            <a:noFill/>
          </a:ln>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0400" y="-4619"/>
            <a:ext cx="3366916" cy="4471686"/>
          </a:xfrm>
          <a:prstGeom prst="rect">
            <a:avLst/>
          </a:prstGeom>
          <a:ln>
            <a:noFill/>
          </a:ln>
        </p:spPr>
      </p:pic>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3" y="3508822"/>
            <a:ext cx="3238668" cy="3380095"/>
          </a:xfrm>
          <a:prstGeom prst="rect">
            <a:avLst/>
          </a:prstGeom>
          <a:ln>
            <a:noFill/>
          </a:ln>
        </p:spPr>
      </p:pic>
      <p:sp>
        <p:nvSpPr>
          <p:cNvPr id="19" name="テキスト ボックス 18"/>
          <p:cNvSpPr txBox="1"/>
          <p:nvPr/>
        </p:nvSpPr>
        <p:spPr>
          <a:xfrm>
            <a:off x="1977125" y="2663172"/>
            <a:ext cx="8237751" cy="1015663"/>
          </a:xfrm>
          <a:prstGeom prst="rect">
            <a:avLst/>
          </a:prstGeom>
          <a:solidFill>
            <a:srgbClr val="FFFFFF">
              <a:alpha val="80000"/>
            </a:srgbClr>
          </a:solidFill>
        </p:spPr>
        <p:txBody>
          <a:bodyPr wrap="square" rtlCol="0">
            <a:spAutoFit/>
          </a:bodyPr>
          <a:lstStyle/>
          <a:p>
            <a:pPr algn="ctr"/>
            <a:r>
              <a:rPr kumimoji="1" lang="ja-JP" altLang="en-US" sz="6000" dirty="0" smtClean="0">
                <a:latin typeface="BIZ UDPゴシック" panose="020B0400000000000000" pitchFamily="50" charset="-128"/>
                <a:ea typeface="BIZ UDPゴシック" panose="020B0400000000000000" pitchFamily="50" charset="-128"/>
              </a:rPr>
              <a:t>ワイの視点</a:t>
            </a:r>
          </a:p>
        </p:txBody>
      </p:sp>
    </p:spTree>
    <p:extLst>
      <p:ext uri="{BB962C8B-B14F-4D97-AF65-F5344CB8AC3E}">
        <p14:creationId xmlns:p14="http://schemas.microsoft.com/office/powerpoint/2010/main" val="320963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accent2"/>
                </a:solidFill>
              </a:rPr>
              <a:t>番兵法</a:t>
            </a:r>
            <a:endParaRPr lang="en-US" altLang="ja-JP" sz="3900" dirty="0" smtClean="0">
              <a:solidFill>
                <a:schemeClr val="accent2"/>
              </a:solidFill>
            </a:endParaRPr>
          </a:p>
          <a:p>
            <a:pPr lvl="1">
              <a:lnSpc>
                <a:spcPct val="100000"/>
              </a:lnSpc>
              <a:buFont typeface="Wingdings" panose="05000000000000000000" pitchFamily="2" charset="2"/>
              <a:buChar char="n"/>
            </a:pPr>
            <a:r>
              <a:rPr kumimoji="1" lang="ja-JP" altLang="en-US" sz="3900" dirty="0">
                <a:solidFill>
                  <a:schemeClr val="bg1">
                    <a:lumMod val="50000"/>
                  </a:schemeClr>
                </a:solidFill>
              </a:rPr>
              <a:t>無限ループ</a:t>
            </a:r>
            <a:endParaRPr kumimoji="1"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プログラミングの</a:t>
            </a:r>
            <a:r>
              <a:rPr lang="en-US" altLang="ja-JP" sz="3900" dirty="0">
                <a:solidFill>
                  <a:schemeClr val="bg1">
                    <a:lumMod val="50000"/>
                  </a:schemeClr>
                </a:solidFill>
              </a:rPr>
              <a:t>4</a:t>
            </a:r>
            <a:r>
              <a:rPr lang="ja-JP" altLang="en-US" sz="3900" dirty="0" smtClean="0">
                <a:solidFill>
                  <a:schemeClr val="bg1">
                    <a:lumMod val="50000"/>
                  </a:schemeClr>
                </a:solidFill>
              </a:rPr>
              <a:t>要素</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説明</a:t>
            </a:r>
            <a:r>
              <a:rPr lang="ja-JP" altLang="en-US" sz="3900" dirty="0" smtClean="0">
                <a:solidFill>
                  <a:schemeClr val="bg1">
                    <a:lumMod val="50000"/>
                  </a:schemeClr>
                </a:solidFill>
              </a:rPr>
              <a:t>変数</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en-US" altLang="ja-JP" sz="4400" dirty="0" smtClean="0">
                <a:solidFill>
                  <a:schemeClr val="bg1">
                    <a:lumMod val="50000"/>
                  </a:schemeClr>
                </a:solidFill>
              </a:rPr>
              <a:t>python</a:t>
            </a:r>
          </a:p>
          <a:p>
            <a:pPr lvl="1">
              <a:lnSpc>
                <a:spcPct val="100000"/>
              </a:lnSpc>
              <a:buFont typeface="Wingdings" panose="05000000000000000000" pitchFamily="2" charset="2"/>
              <a:buChar char="n"/>
            </a:pPr>
            <a:r>
              <a:rPr lang="en-US" altLang="ja-JP" sz="3900" dirty="0" smtClean="0">
                <a:solidFill>
                  <a:schemeClr val="bg1">
                    <a:lumMod val="50000"/>
                  </a:schemeClr>
                </a:solidFill>
              </a:rPr>
              <a:t>f</a:t>
            </a:r>
            <a:r>
              <a:rPr lang="ja-JP" altLang="en-US" sz="3900" dirty="0" smtClean="0">
                <a:solidFill>
                  <a:schemeClr val="bg1">
                    <a:lumMod val="50000"/>
                  </a:schemeClr>
                </a:solidFill>
              </a:rPr>
              <a:t>文字列</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en-US" altLang="ja-JP" sz="3900" dirty="0" smtClean="0">
                <a:solidFill>
                  <a:schemeClr val="bg1">
                    <a:lumMod val="50000"/>
                  </a:schemeClr>
                </a:solidFill>
              </a:rPr>
              <a:t>string</a:t>
            </a:r>
            <a:r>
              <a:rPr lang="ja-JP" altLang="en-US" sz="3900" dirty="0" smtClean="0">
                <a:solidFill>
                  <a:schemeClr val="bg1">
                    <a:lumMod val="50000"/>
                  </a:schemeClr>
                </a:solidFill>
              </a:rPr>
              <a:t>クラスの</a:t>
            </a:r>
            <a:r>
              <a:rPr lang="en-US" altLang="ja-JP" sz="3900" dirty="0" smtClean="0">
                <a:solidFill>
                  <a:schemeClr val="bg1">
                    <a:lumMod val="50000"/>
                  </a:schemeClr>
                </a:solidFill>
              </a:rPr>
              <a:t>.format()</a:t>
            </a:r>
            <a:r>
              <a:rPr lang="ja-JP" altLang="en-US" sz="3900" dirty="0" smtClean="0">
                <a:solidFill>
                  <a:schemeClr val="bg1">
                    <a:lumMod val="50000"/>
                  </a:schemeClr>
                </a:solidFill>
              </a:rPr>
              <a:t>メソッド</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ja-JP" altLang="en-US" sz="4400" dirty="0" smtClean="0">
                <a:solidFill>
                  <a:schemeClr val="bg1">
                    <a:lumMod val="50000"/>
                  </a:schemeClr>
                </a:solidFill>
              </a:rPr>
              <a:t>迷路の題材にて</a:t>
            </a:r>
            <a:endParaRPr lang="en-US" altLang="ja-JP" sz="44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座標系</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2715132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30</a:t>
            </a:fld>
            <a:endParaRPr lang="ja-JP" altLang="en-US" dirty="0"/>
          </a:p>
        </p:txBody>
      </p:sp>
      <p:sp>
        <p:nvSpPr>
          <p:cNvPr id="15" name="タイトル 1"/>
          <p:cNvSpPr>
            <a:spLocks noGrp="1"/>
          </p:cNvSpPr>
          <p:nvPr>
            <p:ph type="title"/>
          </p:nvPr>
        </p:nvSpPr>
        <p:spPr>
          <a:xfrm>
            <a:off x="838200" y="-1"/>
            <a:ext cx="10515600" cy="2235201"/>
          </a:xfrm>
        </p:spPr>
        <p:txBody>
          <a:bodyPr/>
          <a:lstStyle/>
          <a:p>
            <a:r>
              <a:rPr lang="en-US" altLang="ja-JP" sz="7200" dirty="0" smtClean="0"/>
              <a:t>〈</a:t>
            </a:r>
            <a:r>
              <a:rPr lang="ja-JP" altLang="en-US" sz="7200" dirty="0" smtClean="0"/>
              <a:t>前</a:t>
            </a:r>
            <a:r>
              <a:rPr lang="ja-JP" altLang="en-US" sz="7200" dirty="0"/>
              <a:t>フリ</a:t>
            </a:r>
            <a:r>
              <a:rPr lang="en-US" altLang="ja-JP" sz="7200" dirty="0" smtClean="0"/>
              <a:t>〉</a:t>
            </a:r>
            <a:r>
              <a:rPr lang="ja-JP" altLang="en-US" sz="7200" dirty="0"/>
              <a:t>正しさの</a:t>
            </a:r>
            <a:r>
              <a:rPr lang="ja-JP" altLang="en-US" sz="7200" dirty="0" smtClean="0"/>
              <a:t>根拠</a:t>
            </a:r>
            <a:r>
              <a:rPr lang="en-US" altLang="ja-JP" sz="7200" dirty="0"/>
              <a:t/>
            </a:r>
            <a:br>
              <a:rPr lang="en-US" altLang="ja-JP" sz="7200" dirty="0"/>
            </a:br>
            <a:r>
              <a:rPr lang="ja-JP" altLang="en-US" sz="7200" dirty="0" smtClean="0"/>
              <a:t>正当 </a:t>
            </a:r>
            <a:r>
              <a:rPr lang="en-US" altLang="ja-JP" sz="7200" dirty="0"/>
              <a:t>or </a:t>
            </a:r>
            <a:r>
              <a:rPr lang="ja-JP" altLang="en-US" sz="7200" dirty="0" smtClean="0"/>
              <a:t>正統</a:t>
            </a:r>
            <a:endParaRPr kumimoji="1" lang="ja-JP" altLang="en-US" sz="7200" dirty="0"/>
          </a:p>
        </p:txBody>
      </p:sp>
      <p:graphicFrame>
        <p:nvGraphicFramePr>
          <p:cNvPr id="6" name="表 5"/>
          <p:cNvGraphicFramePr>
            <a:graphicFrameLocks noGrp="1"/>
          </p:cNvGraphicFramePr>
          <p:nvPr>
            <p:extLst>
              <p:ext uri="{D42A27DB-BD31-4B8C-83A1-F6EECF244321}">
                <p14:modId xmlns:p14="http://schemas.microsoft.com/office/powerpoint/2010/main" val="2785681416"/>
              </p:ext>
            </p:extLst>
          </p:nvPr>
        </p:nvGraphicFramePr>
        <p:xfrm>
          <a:off x="304800" y="2209797"/>
          <a:ext cx="11664950" cy="4146552"/>
        </p:xfrm>
        <a:graphic>
          <a:graphicData uri="http://schemas.openxmlformats.org/drawingml/2006/table">
            <a:tbl>
              <a:tblPr firstRow="1" bandRow="1">
                <a:tableStyleId>{5C22544A-7EE6-4342-B048-85BDC9FD1C3A}</a:tableStyleId>
              </a:tblPr>
              <a:tblGrid>
                <a:gridCol w="1414627"/>
                <a:gridCol w="7996073"/>
                <a:gridCol w="2254250"/>
              </a:tblGrid>
              <a:tr h="1314760">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適用</a:t>
                      </a:r>
                      <a:endParaRPr kumimoji="1" lang="en-US" altLang="ja-JP" sz="3600" dirty="0" smtClean="0">
                        <a:latin typeface="BIZ UDPゴシック" panose="020B0400000000000000" pitchFamily="50" charset="-128"/>
                        <a:ea typeface="BIZ UDPゴシック" panose="020B0400000000000000" pitchFamily="50" charset="-128"/>
                      </a:endParaRPr>
                    </a:p>
                    <a:p>
                      <a:pPr algn="ctr"/>
                      <a:r>
                        <a:rPr kumimoji="1" lang="ja-JP" altLang="en-US" sz="3600" dirty="0" smtClean="0">
                          <a:latin typeface="BIZ UDPゴシック" panose="020B0400000000000000" pitchFamily="50" charset="-128"/>
                          <a:ea typeface="BIZ UDPゴシック" panose="020B0400000000000000" pitchFamily="50" charset="-128"/>
                        </a:rPr>
                        <a:t>順位</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原則</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正当か</a:t>
                      </a:r>
                      <a:endParaRPr kumimoji="1" lang="en-US" altLang="ja-JP" sz="3600" dirty="0" smtClean="0">
                        <a:latin typeface="BIZ UDPゴシック" panose="020B0400000000000000" pitchFamily="50" charset="-128"/>
                        <a:ea typeface="BIZ UDPゴシック" panose="020B0400000000000000" pitchFamily="50" charset="-128"/>
                      </a:endParaRPr>
                    </a:p>
                    <a:p>
                      <a:pPr algn="ctr"/>
                      <a:r>
                        <a:rPr kumimoji="1" lang="ja-JP" altLang="en-US" sz="3600" dirty="0" smtClean="0">
                          <a:latin typeface="BIZ UDPゴシック" panose="020B0400000000000000" pitchFamily="50" charset="-128"/>
                          <a:ea typeface="BIZ UDPゴシック" panose="020B0400000000000000" pitchFamily="50" charset="-128"/>
                        </a:rPr>
                        <a:t>正統か</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1</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600" dirty="0" smtClean="0">
                          <a:latin typeface="BIZ UDPゴシック" panose="020B0400000000000000" pitchFamily="50" charset="-128"/>
                          <a:ea typeface="BIZ UDPゴシック" panose="020B0400000000000000" pitchFamily="50" charset="-128"/>
                        </a:rPr>
                        <a:t>節</a:t>
                      </a:r>
                      <a:r>
                        <a:rPr kumimoji="1" lang="ja-JP" altLang="en-US" sz="3600" smtClean="0">
                          <a:latin typeface="BIZ UDPゴシック" panose="020B0400000000000000" pitchFamily="50" charset="-128"/>
                          <a:ea typeface="BIZ UDPゴシック" panose="020B0400000000000000" pitchFamily="50" charset="-128"/>
                        </a:rPr>
                        <a:t>を先に、句</a:t>
                      </a:r>
                      <a:r>
                        <a:rPr kumimoji="1" lang="ja-JP" altLang="en-US" sz="3600" dirty="0" smtClean="0">
                          <a:latin typeface="BIZ UDPゴシック" panose="020B0400000000000000" pitchFamily="50" charset="-128"/>
                          <a:ea typeface="BIZ UDPゴシック" panose="020B0400000000000000" pitchFamily="50" charset="-128"/>
                        </a:rPr>
                        <a:t>をあとに</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正当</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2</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600" dirty="0" smtClean="0">
                          <a:latin typeface="BIZ UDPゴシック" panose="020B0400000000000000" pitchFamily="50" charset="-128"/>
                          <a:ea typeface="BIZ UDPゴシック" panose="020B0400000000000000" pitchFamily="50" charset="-128"/>
                        </a:rPr>
                        <a:t>長い修飾語</a:t>
                      </a:r>
                      <a:r>
                        <a:rPr kumimoji="1" lang="ja-JP" altLang="en-US" sz="3600" smtClean="0">
                          <a:latin typeface="BIZ UDPゴシック" panose="020B0400000000000000" pitchFamily="50" charset="-128"/>
                          <a:ea typeface="BIZ UDPゴシック" panose="020B0400000000000000" pitchFamily="50" charset="-128"/>
                        </a:rPr>
                        <a:t>ほど先に、短い</a:t>
                      </a:r>
                      <a:r>
                        <a:rPr kumimoji="1" lang="ja-JP" altLang="en-US" sz="3600" dirty="0" smtClean="0">
                          <a:latin typeface="BIZ UDPゴシック" panose="020B0400000000000000" pitchFamily="50" charset="-128"/>
                          <a:ea typeface="BIZ UDPゴシック" panose="020B0400000000000000" pitchFamily="50" charset="-128"/>
                        </a:rPr>
                        <a:t>ほどあとに</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dirty="0" smtClean="0">
                          <a:latin typeface="BIZ UDPゴシック" panose="020B0400000000000000" pitchFamily="50" charset="-128"/>
                          <a:ea typeface="BIZ UDPゴシック" panose="020B0400000000000000" pitchFamily="50" charset="-128"/>
                        </a:rPr>
                        <a:t>正当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3</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600" dirty="0" smtClean="0">
                          <a:latin typeface="BIZ UDPゴシック" panose="020B0400000000000000" pitchFamily="50" charset="-128"/>
                          <a:ea typeface="BIZ UDPゴシック" panose="020B0400000000000000" pitchFamily="50" charset="-128"/>
                        </a:rPr>
                        <a:t>大状況・重要内容ほど先に</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dirty="0" smtClean="0">
                          <a:latin typeface="BIZ UDPゴシック" panose="020B0400000000000000" pitchFamily="50" charset="-128"/>
                          <a:ea typeface="BIZ UDPゴシック" panose="020B0400000000000000" pitchFamily="50" charset="-128"/>
                        </a:rPr>
                        <a:t>正当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4</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600" dirty="0" smtClean="0">
                          <a:latin typeface="BIZ UDPゴシック" panose="020B0400000000000000" pitchFamily="50" charset="-128"/>
                          <a:ea typeface="BIZ UDPゴシック" panose="020B0400000000000000" pitchFamily="50" charset="-128"/>
                        </a:rPr>
                        <a:t>親和度（なじみ）の強弱による配置転換</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正統</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bl>
          </a:graphicData>
        </a:graphic>
      </p:graphicFrame>
    </p:spTree>
    <p:extLst>
      <p:ext uri="{BB962C8B-B14F-4D97-AF65-F5344CB8AC3E}">
        <p14:creationId xmlns:p14="http://schemas.microsoft.com/office/powerpoint/2010/main" val="3682430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31</a:t>
            </a:fld>
            <a:endParaRPr lang="ja-JP" altLang="en-US" dirty="0"/>
          </a:p>
        </p:txBody>
      </p:sp>
      <p:sp>
        <p:nvSpPr>
          <p:cNvPr id="15" name="タイトル 1"/>
          <p:cNvSpPr>
            <a:spLocks noGrp="1"/>
          </p:cNvSpPr>
          <p:nvPr>
            <p:ph type="title"/>
          </p:nvPr>
        </p:nvSpPr>
        <p:spPr>
          <a:xfrm>
            <a:off x="838200" y="-1"/>
            <a:ext cx="10515600" cy="2235201"/>
          </a:xfrm>
        </p:spPr>
        <p:txBody>
          <a:bodyPr/>
          <a:lstStyle/>
          <a:p>
            <a:r>
              <a:rPr lang="en-US" altLang="ja-JP" sz="7200" dirty="0" smtClean="0"/>
              <a:t>〈</a:t>
            </a:r>
            <a:r>
              <a:rPr lang="ja-JP" altLang="en-US" sz="7200" dirty="0"/>
              <a:t>前振り</a:t>
            </a:r>
            <a:r>
              <a:rPr lang="en-US" altLang="ja-JP" sz="7200" dirty="0"/>
              <a:t>〉</a:t>
            </a:r>
            <a:r>
              <a:rPr lang="ja-JP" altLang="en-US" sz="7200" dirty="0"/>
              <a:t>正しさの</a:t>
            </a:r>
            <a:r>
              <a:rPr lang="ja-JP" altLang="en-US" sz="7200" dirty="0" smtClean="0"/>
              <a:t>根拠</a:t>
            </a:r>
            <a:r>
              <a:rPr lang="en-US" altLang="ja-JP" sz="7200" dirty="0"/>
              <a:t/>
            </a:r>
            <a:br>
              <a:rPr lang="en-US" altLang="ja-JP" sz="7200" dirty="0"/>
            </a:br>
            <a:r>
              <a:rPr lang="ja-JP" altLang="en-US" sz="7200" dirty="0" smtClean="0"/>
              <a:t>正当 </a:t>
            </a:r>
            <a:r>
              <a:rPr lang="en-US" altLang="ja-JP" sz="7200" dirty="0"/>
              <a:t>or </a:t>
            </a:r>
            <a:r>
              <a:rPr lang="ja-JP" altLang="en-US" sz="7200" dirty="0" smtClean="0"/>
              <a:t>正統</a:t>
            </a:r>
            <a:endParaRPr kumimoji="1" lang="ja-JP" altLang="en-US" sz="7200" dirty="0"/>
          </a:p>
        </p:txBody>
      </p:sp>
      <p:graphicFrame>
        <p:nvGraphicFramePr>
          <p:cNvPr id="6" name="表 5"/>
          <p:cNvGraphicFramePr>
            <a:graphicFrameLocks noGrp="1"/>
          </p:cNvGraphicFramePr>
          <p:nvPr>
            <p:extLst>
              <p:ext uri="{D42A27DB-BD31-4B8C-83A1-F6EECF244321}">
                <p14:modId xmlns:p14="http://schemas.microsoft.com/office/powerpoint/2010/main" val="2037015314"/>
              </p:ext>
            </p:extLst>
          </p:nvPr>
        </p:nvGraphicFramePr>
        <p:xfrm>
          <a:off x="1020823" y="2495547"/>
          <a:ext cx="10772141" cy="3438604"/>
        </p:xfrm>
        <a:graphic>
          <a:graphicData uri="http://schemas.openxmlformats.org/drawingml/2006/table">
            <a:tbl>
              <a:tblPr firstRow="1" bandRow="1">
                <a:tableStyleId>{5C22544A-7EE6-4342-B048-85BDC9FD1C3A}</a:tableStyleId>
              </a:tblPr>
              <a:tblGrid>
                <a:gridCol w="3343593"/>
                <a:gridCol w="3686493"/>
                <a:gridCol w="3742055"/>
              </a:tblGrid>
              <a:tr h="1314760">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観点</a:t>
                      </a:r>
                      <a:endParaRPr kumimoji="1" lang="en-US" altLang="ja-JP" sz="3600" dirty="0" smtClean="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正当</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正統</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07948">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測定の容易さ</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kumimoji="1" lang="ja-JP" altLang="en-US" sz="3600" smtClean="0">
                          <a:latin typeface="BIZ UDPゴシック" panose="020B0400000000000000" pitchFamily="50" charset="-128"/>
                          <a:ea typeface="BIZ UDPゴシック" panose="020B0400000000000000" pitchFamily="50" charset="-128"/>
                        </a:rPr>
                        <a:t>高い、可能</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ja-JP" altLang="en-US" sz="3600" smtClean="0">
                          <a:latin typeface="BIZ UDPゴシック" panose="020B0400000000000000" pitchFamily="50" charset="-128"/>
                          <a:ea typeface="BIZ UDPゴシック" panose="020B0400000000000000" pitchFamily="50" charset="-128"/>
                        </a:rPr>
                        <a:t>低い、不可能</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07948">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解釈</a:t>
                      </a:r>
                      <a:r>
                        <a:rPr kumimoji="1" lang="ja-JP" altLang="en-US" sz="3600" smtClean="0">
                          <a:latin typeface="BIZ UDPゴシック" panose="020B0400000000000000" pitchFamily="50" charset="-128"/>
                          <a:ea typeface="BIZ UDPゴシック" panose="020B0400000000000000" pitchFamily="50" charset="-128"/>
                        </a:rPr>
                        <a:t>の幅、揺れ</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低い</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dirty="0" smtClean="0">
                          <a:latin typeface="BIZ UDPゴシック" panose="020B0400000000000000" pitchFamily="50" charset="-128"/>
                          <a:ea typeface="BIZ UDPゴシック" panose="020B0400000000000000" pitchFamily="50" charset="-128"/>
                        </a:rPr>
                        <a:t>高い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07948">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明文化の有無</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アリ</a:t>
                      </a:r>
                      <a:r>
                        <a:rPr kumimoji="1" lang="ja-JP" altLang="en-US" sz="3600" smtClean="0">
                          <a:latin typeface="BIZ UDPゴシック" panose="020B0400000000000000" pitchFamily="50" charset="-128"/>
                          <a:ea typeface="BIZ UDPゴシック" panose="020B0400000000000000" pitchFamily="50" charset="-128"/>
                        </a:rPr>
                        <a:t>（文書、法令</a:t>
                      </a:r>
                      <a:r>
                        <a:rPr kumimoji="1" lang="ja-JP" altLang="en-US" sz="3600" dirty="0" smtClean="0">
                          <a:latin typeface="BIZ UDPゴシック" panose="020B0400000000000000" pitchFamily="50" charset="-128"/>
                          <a:ea typeface="BIZ UDPゴシック" panose="020B0400000000000000" pitchFamily="50" charset="-128"/>
                        </a:rPr>
                        <a:t>）</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dirty="0" smtClean="0">
                          <a:latin typeface="BIZ UDPゴシック" panose="020B0400000000000000" pitchFamily="50" charset="-128"/>
                          <a:ea typeface="BIZ UDPゴシック" panose="020B0400000000000000" pitchFamily="50" charset="-128"/>
                        </a:rPr>
                        <a:t>無し</a:t>
                      </a:r>
                      <a:r>
                        <a:rPr kumimoji="1" lang="ja-JP" altLang="en-US" sz="3600" smtClean="0">
                          <a:latin typeface="BIZ UDPゴシック" panose="020B0400000000000000" pitchFamily="50" charset="-128"/>
                          <a:ea typeface="BIZ UDPゴシック" panose="020B0400000000000000" pitchFamily="50" charset="-128"/>
                        </a:rPr>
                        <a:t>（習慣、慣例</a:t>
                      </a:r>
                      <a:r>
                        <a:rPr kumimoji="1" lang="ja-JP" altLang="en-US" sz="3600" dirty="0" smtClean="0">
                          <a:latin typeface="BIZ UDPゴシック" panose="020B0400000000000000" pitchFamily="50" charset="-128"/>
                          <a:ea typeface="BIZ UDPゴシック" panose="020B0400000000000000" pitchFamily="50" charset="-12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34554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1748946"/>
            <a:ext cx="11753850" cy="5109054"/>
          </a:xfrm>
        </p:spPr>
        <p:txBody>
          <a:bodyPr numCol="1">
            <a:noAutofit/>
          </a:bodyPr>
          <a:lstStyle/>
          <a:p>
            <a:pPr>
              <a:lnSpc>
                <a:spcPct val="100000"/>
              </a:lnSpc>
            </a:pPr>
            <a:r>
              <a:rPr lang="ja-JP" altLang="en-US" sz="4000" dirty="0" smtClean="0"/>
              <a:t>もし</a:t>
            </a:r>
            <a:r>
              <a:rPr lang="ja-JP" altLang="en-US" sz="4000" smtClean="0"/>
              <a:t>かしたら、</a:t>
            </a:r>
            <a:r>
              <a:rPr lang="en-US" altLang="ja-JP" sz="4400" dirty="0" smtClean="0"/>
              <a:t/>
            </a:r>
            <a:br>
              <a:rPr lang="en-US" altLang="ja-JP" sz="4400" dirty="0" smtClean="0"/>
            </a:br>
            <a:r>
              <a:rPr lang="ja-JP" altLang="en-US" sz="3600" i="1" dirty="0" smtClean="0"/>
              <a:t>読みこなすのが</a:t>
            </a:r>
            <a:r>
              <a:rPr lang="ja-JP" altLang="en-US" sz="3600" i="1" smtClean="0"/>
              <a:t>大変だった、納得しなかった、意見が違った、混乱した、読み通せなかった</a:t>
            </a:r>
            <a:r>
              <a:rPr lang="en-US" altLang="ja-JP" sz="3600" i="1" dirty="0" smtClean="0"/>
              <a:t>……</a:t>
            </a:r>
          </a:p>
          <a:p>
            <a:pPr>
              <a:lnSpc>
                <a:spcPct val="100000"/>
              </a:lnSpc>
            </a:pPr>
            <a:r>
              <a:rPr lang="ja-JP" altLang="en-US" sz="4000" dirty="0" smtClean="0"/>
              <a:t>∵前提</a:t>
            </a:r>
            <a:r>
              <a:rPr lang="en-US" altLang="ja-JP" sz="4000" dirty="0" smtClean="0"/>
              <a:t>: </a:t>
            </a:r>
          </a:p>
          <a:p>
            <a:pPr lvl="1">
              <a:lnSpc>
                <a:spcPct val="100000"/>
              </a:lnSpc>
            </a:pPr>
            <a:r>
              <a:rPr lang="ja-JP" altLang="en-US" sz="3600" dirty="0"/>
              <a:t>著者（本多氏）と読者との間で</a:t>
            </a:r>
            <a:endParaRPr lang="en-US" altLang="ja-JP" sz="3600" dirty="0"/>
          </a:p>
          <a:p>
            <a:pPr lvl="1">
              <a:lnSpc>
                <a:spcPct val="100000"/>
              </a:lnSpc>
            </a:pPr>
            <a:r>
              <a:rPr lang="ja-JP" altLang="en-US" sz="3600" dirty="0" smtClean="0"/>
              <a:t>日本語</a:t>
            </a:r>
            <a:r>
              <a:rPr lang="ja-JP" altLang="en-US" sz="3600" dirty="0"/>
              <a:t>の感覚</a:t>
            </a:r>
            <a:r>
              <a:rPr lang="ja-JP" altLang="en-US" sz="3600" dirty="0" smtClean="0"/>
              <a:t>が</a:t>
            </a:r>
            <a:endParaRPr lang="en-US" altLang="ja-JP" sz="3600" dirty="0" smtClean="0"/>
          </a:p>
          <a:p>
            <a:pPr lvl="1">
              <a:lnSpc>
                <a:spcPct val="100000"/>
              </a:lnSpc>
            </a:pPr>
            <a:r>
              <a:rPr lang="ja-JP" altLang="en-US" sz="3600" dirty="0" smtClean="0"/>
              <a:t>共有</a:t>
            </a:r>
            <a:r>
              <a:rPr lang="ja-JP" altLang="en-US" sz="3600" dirty="0"/>
              <a:t>されている</a:t>
            </a:r>
            <a:r>
              <a:rPr lang="ja-JP" altLang="en-US" sz="3600" dirty="0" smtClean="0"/>
              <a:t>こと</a:t>
            </a:r>
            <a:endParaRPr lang="en-US" altLang="ja-JP" sz="3600" dirty="0" smtClean="0"/>
          </a:p>
          <a:p>
            <a:pPr>
              <a:lnSpc>
                <a:spcPct val="100000"/>
              </a:lnSpc>
            </a:pPr>
            <a:r>
              <a:rPr lang="ja-JP" altLang="en-US" sz="4000" dirty="0"/>
              <a:t>∴</a:t>
            </a:r>
            <a:r>
              <a:rPr lang="ja-JP" altLang="en-US" sz="4000" dirty="0" smtClean="0"/>
              <a:t>論理</a:t>
            </a:r>
            <a:r>
              <a:rPr lang="ja-JP" altLang="en-US" sz="4000" dirty="0"/>
              <a:t>の深</a:t>
            </a:r>
            <a:r>
              <a:rPr lang="ja-JP" altLang="en-US" sz="4000" smtClean="0"/>
              <a:t>堀り不要、不能</a:t>
            </a:r>
            <a:endParaRPr lang="en-US" altLang="ja-JP" sz="3600" b="1"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32</a:t>
            </a:fld>
            <a:endParaRPr lang="ja-JP" altLang="en-US" dirty="0"/>
          </a:p>
        </p:txBody>
      </p:sp>
      <p:sp>
        <p:nvSpPr>
          <p:cNvPr id="15" name="タイトル 1"/>
          <p:cNvSpPr>
            <a:spLocks noGrp="1"/>
          </p:cNvSpPr>
          <p:nvPr>
            <p:ph type="title"/>
          </p:nvPr>
        </p:nvSpPr>
        <p:spPr>
          <a:xfrm>
            <a:off x="1669146" y="160819"/>
            <a:ext cx="8853706" cy="1588127"/>
          </a:xfrm>
        </p:spPr>
        <p:txBody>
          <a:bodyPr>
            <a:spAutoFit/>
          </a:bodyPr>
          <a:lstStyle/>
          <a:p>
            <a:r>
              <a:rPr lang="en-US" altLang="ja-JP" dirty="0"/>
              <a:t>〈</a:t>
            </a:r>
            <a:r>
              <a:rPr lang="ja-JP" altLang="en-US" dirty="0"/>
              <a:t>本命</a:t>
            </a:r>
            <a:r>
              <a:rPr lang="en-US" altLang="ja-JP" dirty="0" smtClean="0"/>
              <a:t>〉</a:t>
            </a:r>
            <a:r>
              <a:rPr lang="ja-JP" altLang="en-US" dirty="0" smtClean="0"/>
              <a:t>第</a:t>
            </a:r>
            <a:r>
              <a:rPr lang="en-US" altLang="ja-JP" dirty="0" smtClean="0"/>
              <a:t>3</a:t>
            </a:r>
            <a:r>
              <a:rPr lang="ja-JP" altLang="en-US" dirty="0" smtClean="0"/>
              <a:t>章の前提</a:t>
            </a:r>
            <a:r>
              <a:rPr lang="ja-JP" altLang="en-US" dirty="0"/>
              <a:t>として</a:t>
            </a:r>
            <a:r>
              <a:rPr lang="ja-JP" altLang="en-US" dirty="0" smtClean="0"/>
              <a:t>の</a:t>
            </a:r>
            <a:r>
              <a:rPr lang="en-US" altLang="ja-JP" dirty="0" smtClean="0"/>
              <a:t/>
            </a:r>
            <a:br>
              <a:rPr lang="en-US" altLang="ja-JP" dirty="0" smtClean="0"/>
            </a:br>
            <a:r>
              <a:rPr lang="ja-JP" altLang="en-US" dirty="0" smtClean="0"/>
              <a:t>言語感覚の共有</a:t>
            </a:r>
            <a:endParaRPr kumimoji="1" lang="ja-JP" altLang="en-US" dirty="0"/>
          </a:p>
        </p:txBody>
      </p:sp>
    </p:spTree>
    <p:extLst>
      <p:ext uri="{BB962C8B-B14F-4D97-AF65-F5344CB8AC3E}">
        <p14:creationId xmlns:p14="http://schemas.microsoft.com/office/powerpoint/2010/main" val="12469205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0" y="1748946"/>
            <a:ext cx="12192000" cy="5109054"/>
          </a:xfrm>
        </p:spPr>
        <p:txBody>
          <a:bodyPr numCol="1">
            <a:noAutofit/>
          </a:bodyPr>
          <a:lstStyle/>
          <a:p>
            <a:pPr>
              <a:lnSpc>
                <a:spcPct val="100000"/>
              </a:lnSpc>
              <a:buFont typeface="Wingdings" panose="05000000000000000000" pitchFamily="2" charset="2"/>
              <a:buChar char="n"/>
            </a:pPr>
            <a:r>
              <a:rPr lang="ja-JP" altLang="en-US" sz="4800" dirty="0"/>
              <a:t>言語感覚</a:t>
            </a:r>
            <a:r>
              <a:rPr lang="ja-JP" altLang="en-US" sz="4800" dirty="0" smtClean="0"/>
              <a:t>の共有→論理の深</a:t>
            </a:r>
            <a:r>
              <a:rPr lang="ja-JP" altLang="en-US" sz="4800" smtClean="0"/>
              <a:t>堀り不要、不能</a:t>
            </a:r>
            <a:endParaRPr lang="en-US" altLang="ja-JP" sz="4800" dirty="0" smtClean="0"/>
          </a:p>
          <a:p>
            <a:pPr lvl="1">
              <a:lnSpc>
                <a:spcPct val="100000"/>
              </a:lnSpc>
            </a:pPr>
            <a:r>
              <a:rPr lang="ja-JP" altLang="en-US" sz="2800" dirty="0">
                <a:latin typeface="Meiryo UI" panose="020B0604030504040204" pitchFamily="50" charset="-128"/>
                <a:ea typeface="Meiryo UI" panose="020B0604030504040204" pitchFamily="50" charset="-128"/>
              </a:rPr>
              <a:t>「</a:t>
            </a:r>
            <a:r>
              <a:rPr lang="ja-JP" altLang="en-US" sz="2800" dirty="0">
                <a:solidFill>
                  <a:schemeClr val="accent2"/>
                </a:solidFill>
                <a:latin typeface="Meiryo UI" panose="020B0604030504040204" pitchFamily="50" charset="-128"/>
                <a:ea typeface="Meiryo UI" panose="020B0604030504040204" pitchFamily="50" charset="-128"/>
              </a:rPr>
              <a:t>一読してわかる</a:t>
            </a:r>
            <a:r>
              <a:rPr lang="ja-JP" altLang="en-US" sz="2800">
                <a:solidFill>
                  <a:schemeClr val="accent2"/>
                </a:solidFill>
                <a:latin typeface="Meiryo UI" panose="020B0604030504040204" pitchFamily="50" charset="-128"/>
                <a:ea typeface="Meiryo UI" panose="020B0604030504040204" pitchFamily="50" charset="-128"/>
              </a:rPr>
              <a:t>よう</a:t>
            </a:r>
            <a:r>
              <a:rPr lang="ja-JP" altLang="en-US" sz="2800" smtClean="0">
                <a:solidFill>
                  <a:schemeClr val="accent2"/>
                </a:solidFill>
                <a:latin typeface="Meiryo UI" panose="020B0604030504040204" pitchFamily="50" charset="-128"/>
                <a:ea typeface="Meiryo UI" panose="020B0604030504040204" pitchFamily="50" charset="-128"/>
              </a:rPr>
              <a:t>に</a:t>
            </a:r>
            <a:r>
              <a:rPr lang="ja-JP" altLang="en-US" sz="2800" smtClean="0">
                <a:latin typeface="Meiryo UI" panose="020B0604030504040204" pitchFamily="50" charset="-128"/>
                <a:ea typeface="Meiryo UI" panose="020B0604030504040204" pitchFamily="50" charset="-128"/>
              </a:rPr>
              <a:t>、</a:t>
            </a:r>
            <a:r>
              <a:rPr lang="en-US" altLang="ja-JP" sz="2800" smtClean="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p.58</a:t>
            </a:r>
            <a:r>
              <a:rPr lang="ja-JP" altLang="en-US" sz="2800" dirty="0">
                <a:latin typeface="Meiryo UI" panose="020B0604030504040204" pitchFamily="50" charset="-128"/>
                <a:ea typeface="Meiryo UI" panose="020B0604030504040204" pitchFamily="50" charset="-128"/>
              </a:rPr>
              <a:t>）</a:t>
            </a:r>
          </a:p>
          <a:p>
            <a:pPr lvl="1">
              <a:lnSpc>
                <a:spcPct val="100000"/>
              </a:lnSpc>
            </a:pPr>
            <a:r>
              <a:rPr lang="ja-JP" altLang="en-US" sz="2800" dirty="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a:t>
            </a:r>
            <a:r>
              <a:rPr lang="ja-JP" altLang="en-US" sz="2800" dirty="0">
                <a:solidFill>
                  <a:schemeClr val="accent2"/>
                </a:solidFill>
                <a:latin typeface="Meiryo UI" panose="020B0604030504040204" pitchFamily="50" charset="-128"/>
                <a:ea typeface="Meiryo UI" panose="020B0604030504040204" pitchFamily="50" charset="-128"/>
              </a:rPr>
              <a:t>明らかに</a:t>
            </a:r>
            <a:r>
              <a:rPr lang="ja-JP" altLang="en-US" sz="2800" dirty="0">
                <a:latin typeface="Meiryo UI" panose="020B0604030504040204" pitchFamily="50" charset="-128"/>
                <a:ea typeface="Meiryo UI" panose="020B0604030504040204" pitchFamily="50" charset="-128"/>
              </a:rPr>
              <a:t>変調子となったことが理解できよう。」（</a:t>
            </a:r>
            <a:r>
              <a:rPr lang="en-US" altLang="ja-JP" sz="2800" dirty="0">
                <a:latin typeface="Meiryo UI" panose="020B0604030504040204" pitchFamily="50" charset="-128"/>
                <a:ea typeface="Meiryo UI" panose="020B0604030504040204" pitchFamily="50" charset="-128"/>
              </a:rPr>
              <a:t>p.61</a:t>
            </a:r>
            <a:r>
              <a:rPr lang="ja-JP" altLang="en-US" sz="2800" dirty="0">
                <a:latin typeface="Meiryo UI" panose="020B0604030504040204" pitchFamily="50" charset="-128"/>
                <a:ea typeface="Meiryo UI" panose="020B0604030504040204" pitchFamily="50" charset="-128"/>
              </a:rPr>
              <a:t>）</a:t>
            </a:r>
          </a:p>
          <a:p>
            <a:pPr lvl="1">
              <a:lnSpc>
                <a:spcPct val="100000"/>
              </a:lnSpc>
            </a:pPr>
            <a:r>
              <a:rPr lang="ja-JP" altLang="en-US" sz="2800" dirty="0">
                <a:latin typeface="Meiryo UI" panose="020B0604030504040204" pitchFamily="50" charset="-128"/>
                <a:ea typeface="Meiryo UI" panose="020B0604030504040204" pitchFamily="50" charset="-128"/>
              </a:rPr>
              <a:t>「決定的に悪いのは⑤</a:t>
            </a:r>
            <a:r>
              <a:rPr lang="ja-JP" altLang="en-US" sz="2800">
                <a:latin typeface="Meiryo UI" panose="020B0604030504040204" pitchFamily="50" charset="-128"/>
                <a:ea typeface="Meiryo UI" panose="020B0604030504040204" pitchFamily="50" charset="-128"/>
              </a:rPr>
              <a:t>と</a:t>
            </a:r>
            <a:r>
              <a:rPr lang="ja-JP" altLang="en-US" sz="2800" smtClean="0">
                <a:latin typeface="Meiryo UI" panose="020B0604030504040204" pitchFamily="50" charset="-128"/>
                <a:ea typeface="Meiryo UI" panose="020B0604030504040204" pitchFamily="50" charset="-128"/>
              </a:rPr>
              <a:t>⑥、良い</a:t>
            </a:r>
            <a:r>
              <a:rPr lang="ja-JP" altLang="en-US" sz="2800" dirty="0">
                <a:latin typeface="Meiryo UI" panose="020B0604030504040204" pitchFamily="50" charset="-128"/>
                <a:ea typeface="Meiryo UI" panose="020B0604030504040204" pitchFamily="50" charset="-128"/>
              </a:rPr>
              <a:t>のは①と③である。ほかに②でも抵抗は少ない。」（</a:t>
            </a:r>
            <a:r>
              <a:rPr lang="en-US" altLang="ja-JP" sz="2800" dirty="0">
                <a:latin typeface="Meiryo UI" panose="020B0604030504040204" pitchFamily="50" charset="-128"/>
                <a:ea typeface="Meiryo UI" panose="020B0604030504040204" pitchFamily="50" charset="-128"/>
              </a:rPr>
              <a:t>p.62</a:t>
            </a:r>
            <a:r>
              <a:rPr lang="ja-JP" altLang="en-US" sz="2800" dirty="0">
                <a:latin typeface="Meiryo UI" panose="020B0604030504040204" pitchFamily="50" charset="-128"/>
                <a:ea typeface="Meiryo UI" panose="020B0604030504040204" pitchFamily="50" charset="-128"/>
              </a:rPr>
              <a:t>）</a:t>
            </a:r>
          </a:p>
          <a:p>
            <a:pPr lvl="1">
              <a:lnSpc>
                <a:spcPct val="100000"/>
              </a:lnSpc>
            </a:pPr>
            <a:r>
              <a:rPr lang="ja-JP" altLang="en-US" sz="2800" dirty="0">
                <a:latin typeface="Meiryo UI" panose="020B0604030504040204" pitchFamily="50" charset="-128"/>
                <a:ea typeface="Meiryo UI" panose="020B0604030504040204" pitchFamily="50" charset="-128"/>
              </a:rPr>
              <a:t>「右の二つ</a:t>
            </a:r>
            <a:r>
              <a:rPr lang="ja-JP" altLang="en-US" sz="2800">
                <a:latin typeface="Meiryo UI" panose="020B0604030504040204" pitchFamily="50" charset="-128"/>
                <a:ea typeface="Meiryo UI" panose="020B0604030504040204" pitchFamily="50" charset="-128"/>
              </a:rPr>
              <a:t>で</a:t>
            </a:r>
            <a:r>
              <a:rPr lang="ja-JP" altLang="en-US" sz="2800" smtClean="0">
                <a:latin typeface="Meiryo UI" panose="020B0604030504040204" pitchFamily="50" charset="-128"/>
                <a:ea typeface="Meiryo UI" panose="020B0604030504040204" pitchFamily="50" charset="-128"/>
              </a:rPr>
              <a:t>は、</a:t>
            </a:r>
            <a:r>
              <a:rPr lang="en-US" altLang="ja-JP" sz="2800" smtClean="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A)</a:t>
            </a:r>
            <a:r>
              <a:rPr lang="ja-JP" altLang="en-US" sz="2800" dirty="0" err="1">
                <a:latin typeface="Meiryo UI" panose="020B0604030504040204" pitchFamily="50" charset="-128"/>
                <a:ea typeface="Meiryo UI" panose="020B0604030504040204" pitchFamily="50" charset="-128"/>
              </a:rPr>
              <a:t>のほうが</a:t>
            </a:r>
            <a:r>
              <a:rPr lang="ja-JP" altLang="en-US" sz="2800" dirty="0">
                <a:latin typeface="Meiryo UI" panose="020B0604030504040204" pitchFamily="50" charset="-128"/>
                <a:ea typeface="Meiryo UI" panose="020B0604030504040204" pitchFamily="50" charset="-128"/>
              </a:rPr>
              <a:t>イライラしなくて読める」（</a:t>
            </a:r>
            <a:r>
              <a:rPr lang="en-US" altLang="ja-JP" sz="2800" dirty="0">
                <a:latin typeface="Meiryo UI" panose="020B0604030504040204" pitchFamily="50" charset="-128"/>
                <a:ea typeface="Meiryo UI" panose="020B0604030504040204" pitchFamily="50" charset="-128"/>
              </a:rPr>
              <a:t>p.68</a:t>
            </a:r>
            <a:r>
              <a:rPr lang="ja-JP" altLang="en-US" sz="2800" dirty="0">
                <a:latin typeface="Meiryo UI" panose="020B0604030504040204" pitchFamily="50" charset="-128"/>
                <a:ea typeface="Meiryo UI" panose="020B0604030504040204" pitchFamily="50" charset="-128"/>
              </a:rPr>
              <a:t>）</a:t>
            </a:r>
          </a:p>
          <a:p>
            <a:pPr lvl="2">
              <a:lnSpc>
                <a:spcPct val="100000"/>
              </a:lnSpc>
            </a:pP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原点では </a:t>
            </a:r>
            <a:r>
              <a:rPr lang="en-US" altLang="ja-JP" dirty="0">
                <a:latin typeface="Meiryo UI" panose="020B0604030504040204" pitchFamily="50" charset="-128"/>
                <a:ea typeface="Meiryo UI" panose="020B0604030504040204" pitchFamily="50" charset="-128"/>
              </a:rPr>
              <a:t>(A) </a:t>
            </a:r>
            <a:r>
              <a:rPr lang="ja-JP" altLang="en-US" dirty="0">
                <a:latin typeface="Meiryo UI" panose="020B0604030504040204" pitchFamily="50" charset="-128"/>
                <a:ea typeface="Meiryo UI" panose="020B0604030504040204" pitchFamily="50" charset="-128"/>
              </a:rPr>
              <a:t>は括弧書きではなく丸で囲まれている</a:t>
            </a:r>
          </a:p>
          <a:p>
            <a:pPr lvl="1">
              <a:lnSpc>
                <a:spcPct val="100000"/>
              </a:lnSpc>
            </a:pPr>
            <a:r>
              <a:rPr lang="ja-JP" altLang="en-US" sz="2800" dirty="0">
                <a:latin typeface="Meiryo UI" panose="020B0604030504040204" pitchFamily="50" charset="-128"/>
                <a:ea typeface="Meiryo UI" panose="020B0604030504040204" pitchFamily="50" charset="-128"/>
              </a:rPr>
              <a:t>「この二例</a:t>
            </a:r>
            <a:r>
              <a:rPr lang="ja-JP" altLang="en-US" sz="2800">
                <a:latin typeface="Meiryo UI" panose="020B0604030504040204" pitchFamily="50" charset="-128"/>
                <a:ea typeface="Meiryo UI" panose="020B0604030504040204" pitchFamily="50" charset="-128"/>
              </a:rPr>
              <a:t>で</a:t>
            </a:r>
            <a:r>
              <a:rPr lang="ja-JP" altLang="en-US" sz="2800" smtClean="0">
                <a:latin typeface="Meiryo UI" panose="020B0604030504040204" pitchFamily="50" charset="-128"/>
                <a:ea typeface="Meiryo UI" panose="020B0604030504040204" pitchFamily="50" charset="-128"/>
              </a:rPr>
              <a:t>は、</a:t>
            </a:r>
            <a:r>
              <a:rPr lang="ja-JP" altLang="en-US" sz="2800" smtClean="0">
                <a:solidFill>
                  <a:schemeClr val="accent2"/>
                </a:solidFill>
                <a:latin typeface="Meiryo UI" panose="020B0604030504040204" pitchFamily="50" charset="-128"/>
                <a:ea typeface="Meiryo UI" panose="020B0604030504040204" pitchFamily="50" charset="-128"/>
              </a:rPr>
              <a:t>明らか</a:t>
            </a:r>
            <a:r>
              <a:rPr lang="ja-JP" altLang="en-US" sz="2800" dirty="0">
                <a:solidFill>
                  <a:schemeClr val="accent2"/>
                </a:solidFill>
                <a:latin typeface="Meiryo UI" panose="020B0604030504040204" pitchFamily="50" charset="-128"/>
                <a:ea typeface="Meiryo UI" panose="020B0604030504040204" pitchFamily="50" charset="-128"/>
              </a:rPr>
              <a:t>に</a:t>
            </a:r>
            <a:r>
              <a:rPr lang="ja-JP" altLang="en-US" sz="2800" dirty="0">
                <a:latin typeface="Meiryo UI" panose="020B0604030504040204" pitchFamily="50" charset="-128"/>
                <a:ea typeface="Meiryo UI" panose="020B0604030504040204" pitchFamily="50" charset="-128"/>
              </a:rPr>
              <a:t> </a:t>
            </a:r>
            <a:r>
              <a:rPr lang="en-US" altLang="ja-JP" sz="2800" dirty="0">
                <a:latin typeface="Meiryo UI" panose="020B0604030504040204" pitchFamily="50" charset="-128"/>
                <a:ea typeface="Meiryo UI" panose="020B0604030504040204" pitchFamily="50" charset="-128"/>
              </a:rPr>
              <a:t>(b) </a:t>
            </a:r>
            <a:r>
              <a:rPr lang="ja-JP" altLang="en-US" sz="2800" dirty="0" err="1">
                <a:latin typeface="Meiryo UI" panose="020B0604030504040204" pitchFamily="50" charset="-128"/>
                <a:ea typeface="Meiryo UI" panose="020B0604030504040204" pitchFamily="50" charset="-128"/>
              </a:rPr>
              <a:t>のほうが</a:t>
            </a:r>
            <a:r>
              <a:rPr lang="ja-JP" altLang="en-US" sz="2800" dirty="0">
                <a:latin typeface="Meiryo UI" panose="020B0604030504040204" pitchFamily="50" charset="-128"/>
                <a:ea typeface="Meiryo UI" panose="020B0604030504040204" pitchFamily="50" charset="-128"/>
              </a:rPr>
              <a:t>わかりやすい」（</a:t>
            </a:r>
            <a:r>
              <a:rPr lang="en-US" altLang="ja-JP" sz="2800" dirty="0">
                <a:latin typeface="Meiryo UI" panose="020B0604030504040204" pitchFamily="50" charset="-128"/>
                <a:ea typeface="Meiryo UI" panose="020B0604030504040204" pitchFamily="50" charset="-128"/>
              </a:rPr>
              <a:t>p.68</a:t>
            </a:r>
            <a:r>
              <a:rPr lang="ja-JP" altLang="en-US" sz="2800" dirty="0">
                <a:latin typeface="Meiryo UI" panose="020B0604030504040204" pitchFamily="50" charset="-128"/>
                <a:ea typeface="Meiryo UI" panose="020B0604030504040204" pitchFamily="50" charset="-128"/>
              </a:rPr>
              <a:t>）</a:t>
            </a:r>
          </a:p>
          <a:p>
            <a:pPr lvl="2">
              <a:lnSpc>
                <a:spcPct val="100000"/>
              </a:lnSpc>
            </a:pP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原点では </a:t>
            </a:r>
            <a:r>
              <a:rPr lang="en-US" altLang="ja-JP" dirty="0">
                <a:latin typeface="Meiryo UI" panose="020B0604030504040204" pitchFamily="50" charset="-128"/>
                <a:ea typeface="Meiryo UI" panose="020B0604030504040204" pitchFamily="50" charset="-128"/>
              </a:rPr>
              <a:t>(b) </a:t>
            </a:r>
            <a:r>
              <a:rPr lang="ja-JP" altLang="en-US" dirty="0">
                <a:latin typeface="Meiryo UI" panose="020B0604030504040204" pitchFamily="50" charset="-128"/>
                <a:ea typeface="Meiryo UI" panose="020B0604030504040204" pitchFamily="50" charset="-128"/>
              </a:rPr>
              <a:t>は括弧書きではなく丸で囲まれている</a:t>
            </a:r>
          </a:p>
          <a:p>
            <a:pPr lvl="1">
              <a:lnSpc>
                <a:spcPct val="100000"/>
              </a:lnSpc>
            </a:pPr>
            <a:r>
              <a:rPr lang="ja-JP" altLang="en-US" sz="2800" dirty="0">
                <a:latin typeface="Meiryo UI" panose="020B0604030504040204" pitchFamily="50" charset="-128"/>
                <a:ea typeface="Meiryo UI" panose="020B0604030504040204" pitchFamily="50" charset="-128"/>
              </a:rPr>
              <a:t>「</a:t>
            </a:r>
            <a:r>
              <a:rPr lang="ja-JP" altLang="en-US" sz="2800" dirty="0">
                <a:solidFill>
                  <a:schemeClr val="accent2"/>
                </a:solidFill>
                <a:latin typeface="Meiryo UI" panose="020B0604030504040204" pitchFamily="50" charset="-128"/>
                <a:ea typeface="Meiryo UI" panose="020B0604030504040204" pitchFamily="50" charset="-128"/>
              </a:rPr>
              <a:t>明らかに</a:t>
            </a:r>
            <a:r>
              <a:rPr lang="ja-JP" altLang="en-US" sz="2800" dirty="0">
                <a:latin typeface="Meiryo UI" panose="020B0604030504040204" pitchFamily="50" charset="-128"/>
                <a:ea typeface="Meiryo UI" panose="020B0604030504040204" pitchFamily="50" charset="-128"/>
              </a:rPr>
              <a:t>自然な</a:t>
            </a:r>
            <a:r>
              <a:rPr lang="ja-JP" altLang="en-US" sz="2800">
                <a:latin typeface="Meiryo UI" panose="020B0604030504040204" pitchFamily="50" charset="-128"/>
                <a:ea typeface="Meiryo UI" panose="020B0604030504040204" pitchFamily="50" charset="-128"/>
              </a:rPr>
              <a:t>語順</a:t>
            </a:r>
            <a:r>
              <a:rPr lang="ja-JP" altLang="en-US" sz="2800" smtClean="0">
                <a:latin typeface="Meiryo UI" panose="020B0604030504040204" pitchFamily="50" charset="-128"/>
                <a:ea typeface="Meiryo UI" panose="020B0604030504040204" pitchFamily="50" charset="-128"/>
              </a:rPr>
              <a:t>は、</a:t>
            </a:r>
            <a:r>
              <a:rPr lang="en-US" altLang="ja-JP" sz="2800" smtClean="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p.70</a:t>
            </a:r>
            <a:r>
              <a:rPr lang="ja-JP" altLang="en-US" sz="2800" dirty="0" smtClean="0">
                <a:latin typeface="Meiryo UI" panose="020B0604030504040204" pitchFamily="50" charset="-128"/>
                <a:ea typeface="Meiryo UI" panose="020B0604030504040204" pitchFamily="50" charset="-128"/>
              </a:rPr>
              <a:t>）</a:t>
            </a:r>
            <a:endParaRPr lang="en-US" altLang="ja-JP"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33</a:t>
            </a:fld>
            <a:endParaRPr lang="ja-JP" altLang="en-US" dirty="0"/>
          </a:p>
        </p:txBody>
      </p:sp>
      <p:sp>
        <p:nvSpPr>
          <p:cNvPr id="6" name="タイトル 1"/>
          <p:cNvSpPr txBox="1">
            <a:spLocks/>
          </p:cNvSpPr>
          <p:nvPr/>
        </p:nvSpPr>
        <p:spPr>
          <a:xfrm>
            <a:off x="1669146" y="160819"/>
            <a:ext cx="8853706" cy="1588127"/>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en-US" altLang="ja-JP" smtClean="0"/>
              <a:t>〈</a:t>
            </a:r>
            <a:r>
              <a:rPr lang="ja-JP" altLang="en-US" smtClean="0"/>
              <a:t>本命</a:t>
            </a:r>
            <a:r>
              <a:rPr lang="en-US" altLang="ja-JP" smtClean="0"/>
              <a:t>〉</a:t>
            </a:r>
            <a:r>
              <a:rPr lang="ja-JP" altLang="en-US" smtClean="0"/>
              <a:t>第</a:t>
            </a:r>
            <a:r>
              <a:rPr lang="en-US" altLang="ja-JP" smtClean="0"/>
              <a:t>3</a:t>
            </a:r>
            <a:r>
              <a:rPr lang="ja-JP" altLang="en-US" smtClean="0"/>
              <a:t>章の前提としての</a:t>
            </a:r>
            <a:r>
              <a:rPr lang="en-US" altLang="ja-JP" smtClean="0"/>
              <a:t/>
            </a:r>
            <a:br>
              <a:rPr lang="en-US" altLang="ja-JP" smtClean="0"/>
            </a:br>
            <a:r>
              <a:rPr lang="ja-JP" altLang="en-US" smtClean="0"/>
              <a:t>言語感覚の共有</a:t>
            </a:r>
            <a:endParaRPr lang="ja-JP" altLang="en-US" dirty="0"/>
          </a:p>
        </p:txBody>
      </p:sp>
    </p:spTree>
    <p:extLst>
      <p:ext uri="{BB962C8B-B14F-4D97-AF65-F5344CB8AC3E}">
        <p14:creationId xmlns:p14="http://schemas.microsoft.com/office/powerpoint/2010/main" val="912798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0" y="1748946"/>
            <a:ext cx="12192000" cy="5109054"/>
          </a:xfrm>
        </p:spPr>
        <p:txBody>
          <a:bodyPr numCol="1">
            <a:noAutofit/>
          </a:bodyPr>
          <a:lstStyle/>
          <a:p>
            <a:pPr>
              <a:lnSpc>
                <a:spcPct val="100000"/>
              </a:lnSpc>
              <a:buFont typeface="Wingdings" panose="05000000000000000000" pitchFamily="2" charset="2"/>
              <a:buChar char="n"/>
            </a:pPr>
            <a:r>
              <a:rPr lang="ja-JP" altLang="en-US" sz="4400" dirty="0" smtClean="0"/>
              <a:t>下記の誤解（が懸念されるの）も言語感覚が共有されているから</a:t>
            </a:r>
            <a:endParaRPr lang="en-US" altLang="ja-JP" sz="4400" dirty="0" smtClean="0"/>
          </a:p>
          <a:p>
            <a:pPr lvl="1">
              <a:lnSpc>
                <a:spcPct val="100000"/>
              </a:lnSpc>
            </a:pPr>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すぐ気づく</a:t>
            </a:r>
            <a:r>
              <a:rPr lang="ja-JP" altLang="en-US" sz="2800">
                <a:latin typeface="Meiryo UI" panose="020B0604030504040204" pitchFamily="50" charset="-128"/>
                <a:ea typeface="Meiryo UI" panose="020B0604030504040204" pitchFamily="50" charset="-128"/>
              </a:rPr>
              <a:t>よう</a:t>
            </a:r>
            <a:r>
              <a:rPr lang="ja-JP" altLang="en-US" sz="2800" smtClean="0">
                <a:latin typeface="Meiryo UI" panose="020B0604030504040204" pitchFamily="50" charset="-128"/>
                <a:ea typeface="Meiryo UI" panose="020B0604030504040204" pitchFamily="50" charset="-128"/>
              </a:rPr>
              <a:t>に、これ</a:t>
            </a:r>
            <a:r>
              <a:rPr lang="ja-JP" altLang="en-US" sz="2800" dirty="0">
                <a:latin typeface="Meiryo UI" panose="020B0604030504040204" pitchFamily="50" charset="-128"/>
                <a:ea typeface="Meiryo UI" panose="020B0604030504040204" pitchFamily="50" charset="-128"/>
              </a:rPr>
              <a:t>だと「白い横線」の</a:t>
            </a:r>
            <a:r>
              <a:rPr lang="ja-JP" altLang="en-US" sz="2800">
                <a:latin typeface="Meiryo UI" panose="020B0604030504040204" pitchFamily="50" charset="-128"/>
                <a:ea typeface="Meiryo UI" panose="020B0604030504040204" pitchFamily="50" charset="-128"/>
              </a:rPr>
              <a:t>惹かれた</a:t>
            </a:r>
            <a:r>
              <a:rPr lang="ja-JP" altLang="en-US" sz="2800" smtClean="0">
                <a:latin typeface="Meiryo UI" panose="020B0604030504040204" pitchFamily="50" charset="-128"/>
                <a:ea typeface="Meiryo UI" panose="020B0604030504040204" pitchFamily="50" charset="-128"/>
              </a:rPr>
              <a:t>紙、つまり</a:t>
            </a:r>
            <a:r>
              <a:rPr lang="ja-JP" altLang="en-US" sz="2800" dirty="0">
                <a:solidFill>
                  <a:schemeClr val="accent2"/>
                </a:solidFill>
                <a:latin typeface="Meiryo UI" panose="020B0604030504040204" pitchFamily="50" charset="-128"/>
                <a:ea typeface="Meiryo UI" panose="020B0604030504040204" pitchFamily="50" charset="-128"/>
              </a:rPr>
              <a:t>横線が白い</a:t>
            </a:r>
            <a:r>
              <a:rPr lang="ja-JP" altLang="en-US" sz="2800" dirty="0">
                <a:latin typeface="Meiryo UI" panose="020B0604030504040204" pitchFamily="50" charset="-128"/>
                <a:ea typeface="Meiryo UI" panose="020B0604030504040204" pitchFamily="50" charset="-128"/>
              </a:rPr>
              <a:t>ことになってしまう</a:t>
            </a:r>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p.52</a:t>
            </a:r>
            <a:r>
              <a:rPr lang="ja-JP" altLang="en-US" sz="2800" dirty="0" smtClean="0">
                <a:latin typeface="Meiryo UI" panose="020B0604030504040204" pitchFamily="50" charset="-128"/>
                <a:ea typeface="Meiryo UI" panose="020B0604030504040204" pitchFamily="50" charset="-128"/>
              </a:rPr>
              <a:t>）</a:t>
            </a:r>
            <a:endParaRPr lang="en-US" altLang="ja-JP" sz="2800" dirty="0" smtClean="0">
              <a:latin typeface="Meiryo UI" panose="020B0604030504040204" pitchFamily="50" charset="-128"/>
              <a:ea typeface="Meiryo UI" panose="020B0604030504040204" pitchFamily="50" charset="-128"/>
            </a:endParaRPr>
          </a:p>
          <a:p>
            <a:pPr lvl="1">
              <a:lnSpc>
                <a:spcPct val="100000"/>
              </a:lnSpc>
            </a:pPr>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こんどは</a:t>
            </a:r>
            <a:r>
              <a:rPr lang="ja-JP" altLang="en-US" sz="2800" dirty="0">
                <a:solidFill>
                  <a:schemeClr val="accent2"/>
                </a:solidFill>
                <a:latin typeface="Meiryo UI" panose="020B0604030504040204" pitchFamily="50" charset="-128"/>
                <a:ea typeface="Meiryo UI" panose="020B0604030504040204" pitchFamily="50" charset="-128"/>
              </a:rPr>
              <a:t>横線が厚手</a:t>
            </a:r>
            <a:r>
              <a:rPr lang="ja-JP" altLang="en-US" sz="2800" dirty="0">
                <a:latin typeface="Meiryo UI" panose="020B0604030504040204" pitchFamily="50" charset="-128"/>
                <a:ea typeface="Meiryo UI" panose="020B0604030504040204" pitchFamily="50" charset="-128"/>
              </a:rPr>
              <a:t>（？）であるかのようにとられる恐れがある。</a:t>
            </a:r>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a:t>
            </a:r>
            <a:r>
              <a:rPr lang="en-US" altLang="ja-JP" sz="2800" dirty="0">
                <a:latin typeface="Meiryo UI" panose="020B0604030504040204" pitchFamily="50" charset="-128"/>
                <a:ea typeface="Meiryo UI" panose="020B0604030504040204" pitchFamily="50" charset="-128"/>
              </a:rPr>
              <a:t>p.52</a:t>
            </a:r>
            <a:r>
              <a:rPr lang="ja-JP" altLang="en-US" sz="2800" dirty="0">
                <a:latin typeface="Meiryo UI" panose="020B0604030504040204" pitchFamily="50" charset="-128"/>
                <a:ea typeface="Meiryo UI" panose="020B0604030504040204" pitchFamily="50" charset="-128"/>
              </a:rPr>
              <a:t>）</a:t>
            </a:r>
          </a:p>
          <a:p>
            <a:pPr>
              <a:lnSpc>
                <a:spcPct val="100000"/>
              </a:lnSpc>
              <a:buFont typeface="Wingdings" panose="05000000000000000000" pitchFamily="2" charset="2"/>
              <a:buChar char="n"/>
            </a:pPr>
            <a:r>
              <a:rPr lang="ja-JP" altLang="en-US" sz="4000" dirty="0"/>
              <a:t>下記</a:t>
            </a:r>
            <a:r>
              <a:rPr lang="ja-JP" altLang="en-US" sz="4000" dirty="0" smtClean="0"/>
              <a:t>の感覚も</a:t>
            </a:r>
            <a:r>
              <a:rPr lang="ja-JP" altLang="en-US" sz="4000" dirty="0"/>
              <a:t>言語感覚が共有されている</a:t>
            </a:r>
            <a:r>
              <a:rPr lang="ja-JP" altLang="en-US" sz="4000" dirty="0" smtClean="0"/>
              <a:t>から</a:t>
            </a:r>
            <a:endParaRPr lang="en-US" altLang="ja-JP" sz="4000" dirty="0" smtClean="0"/>
          </a:p>
          <a:p>
            <a:pPr lvl="1">
              <a:lnSpc>
                <a:spcPct val="100000"/>
              </a:lnSpc>
            </a:pPr>
            <a:r>
              <a:rPr lang="ja-JP" altLang="en-US" sz="2800" dirty="0" smtClean="0"/>
              <a:t>「節</a:t>
            </a:r>
            <a:r>
              <a:rPr lang="ja-JP" altLang="en-US" sz="2800"/>
              <a:t>を</a:t>
            </a:r>
            <a:r>
              <a:rPr lang="ja-JP" altLang="en-US" sz="2800" smtClean="0"/>
              <a:t>先に、句</a:t>
            </a:r>
            <a:r>
              <a:rPr lang="ja-JP" altLang="en-US" sz="2800" dirty="0"/>
              <a:t>をあと</a:t>
            </a:r>
            <a:r>
              <a:rPr lang="ja-JP" altLang="en-US" sz="2800" dirty="0" smtClean="0"/>
              <a:t>に」した</a:t>
            </a:r>
            <a:r>
              <a:rPr lang="ja-JP" altLang="en-US" sz="2800" dirty="0" smtClean="0">
                <a:solidFill>
                  <a:schemeClr val="accent2"/>
                </a:solidFill>
              </a:rPr>
              <a:t>ほうが</a:t>
            </a:r>
            <a:r>
              <a:rPr lang="ja-JP" altLang="en-US" sz="2800" dirty="0">
                <a:solidFill>
                  <a:schemeClr val="accent2"/>
                </a:solidFill>
              </a:rPr>
              <a:t>良い</a:t>
            </a:r>
            <a:r>
              <a:rPr lang="ja-JP" altLang="en-US" sz="2800" dirty="0" smtClean="0"/>
              <a:t>と感じる</a:t>
            </a:r>
            <a:endParaRPr lang="en-US" altLang="ja-JP" sz="2800" dirty="0" smtClean="0"/>
          </a:p>
          <a:p>
            <a:pPr lvl="1">
              <a:lnSpc>
                <a:spcPct val="100000"/>
              </a:lnSpc>
            </a:pPr>
            <a:r>
              <a:rPr lang="ja-JP" altLang="en-US" sz="2800" dirty="0"/>
              <a:t>「長い修飾語</a:t>
            </a:r>
            <a:r>
              <a:rPr lang="ja-JP" altLang="en-US" sz="2800"/>
              <a:t>ほど先</a:t>
            </a:r>
            <a:r>
              <a:rPr lang="ja-JP" altLang="en-US" sz="2800" smtClean="0"/>
              <a:t>に、短い</a:t>
            </a:r>
            <a:r>
              <a:rPr lang="ja-JP" altLang="en-US" sz="2800" dirty="0"/>
              <a:t>ほどあとに</a:t>
            </a:r>
            <a:r>
              <a:rPr lang="ja-JP" altLang="en-US" sz="2800" dirty="0" smtClean="0"/>
              <a:t>」した</a:t>
            </a:r>
            <a:r>
              <a:rPr lang="ja-JP" altLang="en-US" sz="2800" dirty="0" smtClean="0">
                <a:solidFill>
                  <a:schemeClr val="accent2"/>
                </a:solidFill>
              </a:rPr>
              <a:t>ほうが良い</a:t>
            </a:r>
            <a:r>
              <a:rPr lang="ja-JP" altLang="en-US" sz="2800" dirty="0" smtClean="0"/>
              <a:t>と感じる</a:t>
            </a:r>
            <a:endParaRPr lang="en-US" altLang="ja-JP" sz="3600"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34</a:t>
            </a:fld>
            <a:endParaRPr lang="ja-JP" altLang="en-US" dirty="0"/>
          </a:p>
        </p:txBody>
      </p:sp>
      <p:sp>
        <p:nvSpPr>
          <p:cNvPr id="6" name="タイトル 1"/>
          <p:cNvSpPr txBox="1">
            <a:spLocks/>
          </p:cNvSpPr>
          <p:nvPr/>
        </p:nvSpPr>
        <p:spPr>
          <a:xfrm>
            <a:off x="1669146" y="160819"/>
            <a:ext cx="8853706" cy="1588127"/>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en-US" altLang="ja-JP" smtClean="0"/>
              <a:t>〈</a:t>
            </a:r>
            <a:r>
              <a:rPr lang="ja-JP" altLang="en-US" smtClean="0"/>
              <a:t>本命</a:t>
            </a:r>
            <a:r>
              <a:rPr lang="en-US" altLang="ja-JP" smtClean="0"/>
              <a:t>〉</a:t>
            </a:r>
            <a:r>
              <a:rPr lang="ja-JP" altLang="en-US" smtClean="0"/>
              <a:t>第</a:t>
            </a:r>
            <a:r>
              <a:rPr lang="en-US" altLang="ja-JP" smtClean="0"/>
              <a:t>3</a:t>
            </a:r>
            <a:r>
              <a:rPr lang="ja-JP" altLang="en-US" smtClean="0"/>
              <a:t>章の前提としての</a:t>
            </a:r>
            <a:r>
              <a:rPr lang="en-US" altLang="ja-JP" smtClean="0"/>
              <a:t/>
            </a:r>
            <a:br>
              <a:rPr lang="en-US" altLang="ja-JP" smtClean="0"/>
            </a:br>
            <a:r>
              <a:rPr lang="ja-JP" altLang="en-US" smtClean="0"/>
              <a:t>言語感覚の共有</a:t>
            </a:r>
            <a:endParaRPr lang="ja-JP" altLang="en-US" dirty="0"/>
          </a:p>
        </p:txBody>
      </p:sp>
    </p:spTree>
    <p:extLst>
      <p:ext uri="{BB962C8B-B14F-4D97-AF65-F5344CB8AC3E}">
        <p14:creationId xmlns:p14="http://schemas.microsoft.com/office/powerpoint/2010/main" val="139063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35</a:t>
            </a:fld>
            <a:endParaRPr lang="ja-JP" altLang="en-US" dirty="0"/>
          </a:p>
        </p:txBody>
      </p:sp>
      <p:sp>
        <p:nvSpPr>
          <p:cNvPr id="15" name="タイトル 1"/>
          <p:cNvSpPr>
            <a:spLocks noGrp="1"/>
          </p:cNvSpPr>
          <p:nvPr>
            <p:ph type="title"/>
          </p:nvPr>
        </p:nvSpPr>
        <p:spPr>
          <a:xfrm>
            <a:off x="838200" y="-1"/>
            <a:ext cx="10515600" cy="2235201"/>
          </a:xfrm>
        </p:spPr>
        <p:txBody>
          <a:bodyPr/>
          <a:lstStyle/>
          <a:p>
            <a:r>
              <a:rPr lang="ja-JP" altLang="en-US" sz="7200" dirty="0" smtClean="0"/>
              <a:t>正しさ</a:t>
            </a:r>
            <a:r>
              <a:rPr lang="ja-JP" altLang="en-US" sz="7200" dirty="0"/>
              <a:t>の</a:t>
            </a:r>
            <a:r>
              <a:rPr lang="ja-JP" altLang="en-US" sz="7200" dirty="0" smtClean="0"/>
              <a:t>根拠</a:t>
            </a:r>
            <a:r>
              <a:rPr lang="en-US" altLang="ja-JP" sz="7200" dirty="0"/>
              <a:t/>
            </a:r>
            <a:br>
              <a:rPr lang="en-US" altLang="ja-JP" sz="7200" dirty="0"/>
            </a:br>
            <a:r>
              <a:rPr lang="ja-JP" altLang="en-US" sz="7200" dirty="0" smtClean="0"/>
              <a:t>正当 </a:t>
            </a:r>
            <a:r>
              <a:rPr lang="en-US" altLang="ja-JP" sz="7200" dirty="0"/>
              <a:t>or </a:t>
            </a:r>
            <a:r>
              <a:rPr lang="ja-JP" altLang="en-US" sz="7200" dirty="0" smtClean="0"/>
              <a:t>正統</a:t>
            </a:r>
            <a:endParaRPr kumimoji="1" lang="ja-JP" altLang="en-US" sz="7200" dirty="0"/>
          </a:p>
        </p:txBody>
      </p:sp>
      <p:graphicFrame>
        <p:nvGraphicFramePr>
          <p:cNvPr id="6" name="表 5"/>
          <p:cNvGraphicFramePr>
            <a:graphicFrameLocks noGrp="1"/>
          </p:cNvGraphicFramePr>
          <p:nvPr>
            <p:extLst>
              <p:ext uri="{D42A27DB-BD31-4B8C-83A1-F6EECF244321}">
                <p14:modId xmlns:p14="http://schemas.microsoft.com/office/powerpoint/2010/main" val="3231753229"/>
              </p:ext>
            </p:extLst>
          </p:nvPr>
        </p:nvGraphicFramePr>
        <p:xfrm>
          <a:off x="304800" y="2209797"/>
          <a:ext cx="11664950" cy="4146552"/>
        </p:xfrm>
        <a:graphic>
          <a:graphicData uri="http://schemas.openxmlformats.org/drawingml/2006/table">
            <a:tbl>
              <a:tblPr firstRow="1" bandRow="1">
                <a:tableStyleId>{5C22544A-7EE6-4342-B048-85BDC9FD1C3A}</a:tableStyleId>
              </a:tblPr>
              <a:tblGrid>
                <a:gridCol w="1626447"/>
                <a:gridCol w="7446711"/>
                <a:gridCol w="2591792"/>
              </a:tblGrid>
              <a:tr h="1314760">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適用</a:t>
                      </a:r>
                      <a:endParaRPr kumimoji="1" lang="en-US" altLang="ja-JP" sz="3600" dirty="0" smtClean="0">
                        <a:latin typeface="BIZ UDPゴシック" panose="020B0400000000000000" pitchFamily="50" charset="-128"/>
                        <a:ea typeface="BIZ UDPゴシック" panose="020B0400000000000000" pitchFamily="50" charset="-128"/>
                      </a:endParaRPr>
                    </a:p>
                    <a:p>
                      <a:pPr algn="ctr"/>
                      <a:r>
                        <a:rPr kumimoji="1" lang="ja-JP" altLang="en-US" sz="3600" dirty="0" smtClean="0">
                          <a:latin typeface="BIZ UDPゴシック" panose="020B0400000000000000" pitchFamily="50" charset="-128"/>
                          <a:ea typeface="BIZ UDPゴシック" panose="020B0400000000000000" pitchFamily="50" charset="-128"/>
                        </a:rPr>
                        <a:t>順位</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a:r>
                        <a:rPr kumimoji="1" lang="ja-JP" altLang="en-US" sz="3600" dirty="0" smtClean="0">
                          <a:latin typeface="BIZ UDPゴシック" panose="020B0400000000000000" pitchFamily="50" charset="-128"/>
                          <a:ea typeface="BIZ UDPゴシック" panose="020B0400000000000000" pitchFamily="50" charset="-128"/>
                        </a:rPr>
                        <a:t>原則</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正当か</a:t>
                      </a:r>
                      <a:endParaRPr kumimoji="1" lang="en-US" altLang="ja-JP" sz="3600" dirty="0" smtClean="0">
                        <a:latin typeface="BIZ UDPゴシック" panose="020B0400000000000000" pitchFamily="50" charset="-128"/>
                        <a:ea typeface="BIZ UDPゴシック" panose="020B0400000000000000" pitchFamily="50" charset="-128"/>
                      </a:endParaRPr>
                    </a:p>
                    <a:p>
                      <a:pPr algn="ctr"/>
                      <a:r>
                        <a:rPr kumimoji="1" lang="ja-JP" altLang="en-US" sz="3600" dirty="0" smtClean="0">
                          <a:latin typeface="BIZ UDPゴシック" panose="020B0400000000000000" pitchFamily="50" charset="-128"/>
                          <a:ea typeface="BIZ UDPゴシック" panose="020B0400000000000000" pitchFamily="50" charset="-128"/>
                        </a:rPr>
                        <a:t>正統か</a:t>
                      </a:r>
                      <a:endParaRPr kumimoji="1" lang="ja-JP" altLang="en-US" sz="36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1</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200" dirty="0" smtClean="0">
                          <a:latin typeface="BIZ UDPゴシック" panose="020B0400000000000000" pitchFamily="50" charset="-128"/>
                          <a:ea typeface="BIZ UDPゴシック" panose="020B0400000000000000" pitchFamily="50" charset="-128"/>
                        </a:rPr>
                        <a:t>節</a:t>
                      </a:r>
                      <a:r>
                        <a:rPr kumimoji="1" lang="ja-JP" altLang="en-US" sz="3200" smtClean="0">
                          <a:latin typeface="BIZ UDPゴシック" panose="020B0400000000000000" pitchFamily="50" charset="-128"/>
                          <a:ea typeface="BIZ UDPゴシック" panose="020B0400000000000000" pitchFamily="50" charset="-128"/>
                        </a:rPr>
                        <a:t>を先に、句</a:t>
                      </a:r>
                      <a:r>
                        <a:rPr kumimoji="1" lang="ja-JP" altLang="en-US" sz="3200" dirty="0" smtClean="0">
                          <a:latin typeface="BIZ UDPゴシック" panose="020B0400000000000000" pitchFamily="50" charset="-128"/>
                          <a:ea typeface="BIZ UDPゴシック" panose="020B0400000000000000" pitchFamily="50" charset="-128"/>
                        </a:rPr>
                        <a:t>をあとに</a:t>
                      </a:r>
                      <a:endParaRPr kumimoji="1" lang="ja-JP" altLang="en-US" sz="32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正当→正統</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2</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200" dirty="0" smtClean="0">
                          <a:latin typeface="BIZ UDPゴシック" panose="020B0400000000000000" pitchFamily="50" charset="-128"/>
                          <a:ea typeface="BIZ UDPゴシック" panose="020B0400000000000000" pitchFamily="50" charset="-128"/>
                        </a:rPr>
                        <a:t>長い修飾語</a:t>
                      </a:r>
                      <a:r>
                        <a:rPr kumimoji="1" lang="ja-JP" altLang="en-US" sz="3200" smtClean="0">
                          <a:latin typeface="BIZ UDPゴシック" panose="020B0400000000000000" pitchFamily="50" charset="-128"/>
                          <a:ea typeface="BIZ UDPゴシック" panose="020B0400000000000000" pitchFamily="50" charset="-128"/>
                        </a:rPr>
                        <a:t>ほど先に、短い</a:t>
                      </a:r>
                      <a:r>
                        <a:rPr kumimoji="1" lang="ja-JP" altLang="en-US" sz="3200" dirty="0" smtClean="0">
                          <a:latin typeface="BIZ UDPゴシック" panose="020B0400000000000000" pitchFamily="50" charset="-128"/>
                          <a:ea typeface="BIZ UDPゴシック" panose="020B0400000000000000" pitchFamily="50" charset="-128"/>
                        </a:rPr>
                        <a:t>ほどあとに</a:t>
                      </a:r>
                      <a:endParaRPr kumimoji="1" lang="ja-JP" altLang="en-US" sz="32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smtClean="0">
                          <a:latin typeface="BIZ UDPゴシック" panose="020B0400000000000000" pitchFamily="50" charset="-128"/>
                          <a:ea typeface="BIZ UDPゴシック" panose="020B0400000000000000" pitchFamily="50" charset="-128"/>
                        </a:rPr>
                        <a:t>正当→正統</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3</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200" dirty="0" smtClean="0">
                          <a:latin typeface="BIZ UDPゴシック" panose="020B0400000000000000" pitchFamily="50" charset="-128"/>
                          <a:ea typeface="BIZ UDPゴシック" panose="020B0400000000000000" pitchFamily="50" charset="-128"/>
                        </a:rPr>
                        <a:t>大状況・重要内容ほど先に</a:t>
                      </a:r>
                      <a:endParaRPr kumimoji="1" lang="ja-JP" altLang="en-US" sz="32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正当→正統</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707948">
                <a:tc>
                  <a:txBody>
                    <a:bodyPr/>
                    <a:lstStyle/>
                    <a:p>
                      <a:pPr algn="ctr"/>
                      <a:r>
                        <a:rPr kumimoji="1" lang="en-US" altLang="ja-JP" sz="3600" dirty="0" smtClean="0">
                          <a:latin typeface="BIZ UDPゴシック" panose="020B0400000000000000" pitchFamily="50" charset="-128"/>
                          <a:ea typeface="BIZ UDPゴシック" panose="020B0400000000000000" pitchFamily="50" charset="-128"/>
                        </a:rPr>
                        <a:t>4</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kumimoji="1" lang="ja-JP" altLang="en-US" sz="3200" dirty="0" smtClean="0">
                          <a:latin typeface="BIZ UDPゴシック" panose="020B0400000000000000" pitchFamily="50" charset="-128"/>
                          <a:ea typeface="BIZ UDPゴシック" panose="020B0400000000000000" pitchFamily="50" charset="-128"/>
                        </a:rPr>
                        <a:t>親和度（なじみ）の強弱による配置転換</a:t>
                      </a:r>
                      <a:endParaRPr kumimoji="1" lang="ja-JP" altLang="en-US" sz="3200" dirty="0">
                        <a:latin typeface="BIZ UDPゴシック" panose="020B0400000000000000" pitchFamily="50" charset="-128"/>
                        <a:ea typeface="BIZ UDPゴシック" panose="020B04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kumimoji="1" lang="ja-JP" altLang="en-US" sz="3600" dirty="0" smtClean="0">
                          <a:latin typeface="BIZ UDPゴシック" panose="020B0400000000000000" pitchFamily="50" charset="-128"/>
                          <a:ea typeface="BIZ UDPゴシック" panose="020B0400000000000000" pitchFamily="50" charset="-128"/>
                        </a:rPr>
                        <a:t>正統</a:t>
                      </a:r>
                      <a:endParaRPr kumimoji="1" lang="ja-JP" altLang="en-US" sz="3600" dirty="0">
                        <a:latin typeface="BIZ UDPゴシック" panose="020B0400000000000000" pitchFamily="50" charset="-128"/>
                        <a:ea typeface="BIZ UDPゴシック" panose="020B04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bl>
          </a:graphicData>
        </a:graphic>
      </p:graphicFrame>
    </p:spTree>
    <p:extLst>
      <p:ext uri="{BB962C8B-B14F-4D97-AF65-F5344CB8AC3E}">
        <p14:creationId xmlns:p14="http://schemas.microsoft.com/office/powerpoint/2010/main" val="25744796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1748946"/>
            <a:ext cx="11753850" cy="5109054"/>
          </a:xfrm>
        </p:spPr>
        <p:txBody>
          <a:bodyPr numCol="1">
            <a:noAutofit/>
          </a:bodyPr>
          <a:lstStyle/>
          <a:p>
            <a:pPr>
              <a:lnSpc>
                <a:spcPct val="100000"/>
              </a:lnSpc>
            </a:pPr>
            <a:r>
              <a:rPr lang="ja-JP" altLang="en-US" sz="4000" dirty="0" smtClean="0">
                <a:solidFill>
                  <a:schemeClr val="accent2"/>
                </a:solidFill>
              </a:rPr>
              <a:t>もし</a:t>
            </a:r>
            <a:r>
              <a:rPr lang="ja-JP" altLang="en-US" sz="4000" smtClean="0">
                <a:solidFill>
                  <a:schemeClr val="accent2"/>
                </a:solidFill>
              </a:rPr>
              <a:t>かしたら、</a:t>
            </a:r>
            <a:r>
              <a:rPr lang="en-US" altLang="ja-JP" sz="4400" dirty="0" smtClean="0">
                <a:solidFill>
                  <a:schemeClr val="accent2"/>
                </a:solidFill>
              </a:rPr>
              <a:t/>
            </a:r>
            <a:br>
              <a:rPr lang="en-US" altLang="ja-JP" sz="4400" dirty="0" smtClean="0">
                <a:solidFill>
                  <a:schemeClr val="accent2"/>
                </a:solidFill>
              </a:rPr>
            </a:br>
            <a:r>
              <a:rPr lang="ja-JP" altLang="en-US" sz="3600" i="1" dirty="0" smtClean="0">
                <a:solidFill>
                  <a:schemeClr val="accent2"/>
                </a:solidFill>
              </a:rPr>
              <a:t>読みこなすのが</a:t>
            </a:r>
            <a:r>
              <a:rPr lang="ja-JP" altLang="en-US" sz="3600" i="1" smtClean="0">
                <a:solidFill>
                  <a:schemeClr val="accent2"/>
                </a:solidFill>
              </a:rPr>
              <a:t>大変だった、納得しなかった、意見が違った、混乱した、読み通せなかった</a:t>
            </a:r>
            <a:r>
              <a:rPr lang="en-US" altLang="ja-JP" sz="3600" i="1" dirty="0" smtClean="0">
                <a:solidFill>
                  <a:schemeClr val="accent2"/>
                </a:solidFill>
              </a:rPr>
              <a:t>……</a:t>
            </a:r>
          </a:p>
          <a:p>
            <a:pPr>
              <a:lnSpc>
                <a:spcPct val="100000"/>
              </a:lnSpc>
            </a:pPr>
            <a:r>
              <a:rPr lang="ja-JP" altLang="en-US" sz="4000" dirty="0" smtClean="0"/>
              <a:t>∵前提</a:t>
            </a:r>
            <a:r>
              <a:rPr lang="en-US" altLang="ja-JP" sz="4000" dirty="0" smtClean="0"/>
              <a:t>: </a:t>
            </a:r>
          </a:p>
          <a:p>
            <a:pPr lvl="1">
              <a:lnSpc>
                <a:spcPct val="100000"/>
              </a:lnSpc>
            </a:pPr>
            <a:r>
              <a:rPr lang="ja-JP" altLang="en-US" sz="3600" dirty="0"/>
              <a:t>著者（本多氏）と読者との間で</a:t>
            </a:r>
            <a:endParaRPr lang="en-US" altLang="ja-JP" sz="3600" dirty="0"/>
          </a:p>
          <a:p>
            <a:pPr lvl="1">
              <a:lnSpc>
                <a:spcPct val="100000"/>
              </a:lnSpc>
            </a:pPr>
            <a:r>
              <a:rPr lang="ja-JP" altLang="en-US" sz="3600" dirty="0" smtClean="0"/>
              <a:t>日本語</a:t>
            </a:r>
            <a:r>
              <a:rPr lang="ja-JP" altLang="en-US" sz="3600" dirty="0"/>
              <a:t>の感覚</a:t>
            </a:r>
            <a:r>
              <a:rPr lang="ja-JP" altLang="en-US" sz="3600" dirty="0" smtClean="0"/>
              <a:t>が</a:t>
            </a:r>
            <a:endParaRPr lang="en-US" altLang="ja-JP" sz="3600" dirty="0" smtClean="0"/>
          </a:p>
          <a:p>
            <a:pPr lvl="1">
              <a:lnSpc>
                <a:spcPct val="100000"/>
              </a:lnSpc>
            </a:pPr>
            <a:r>
              <a:rPr lang="ja-JP" altLang="en-US" sz="3600" dirty="0" smtClean="0"/>
              <a:t>共有</a:t>
            </a:r>
            <a:r>
              <a:rPr lang="ja-JP" altLang="en-US" sz="3600" dirty="0"/>
              <a:t>されている</a:t>
            </a:r>
            <a:r>
              <a:rPr lang="ja-JP" altLang="en-US" sz="3600" dirty="0" smtClean="0"/>
              <a:t>こと</a:t>
            </a:r>
            <a:endParaRPr lang="en-US" altLang="ja-JP" sz="3600" dirty="0" smtClean="0"/>
          </a:p>
          <a:p>
            <a:pPr>
              <a:lnSpc>
                <a:spcPct val="100000"/>
              </a:lnSpc>
            </a:pPr>
            <a:r>
              <a:rPr lang="ja-JP" altLang="en-US" sz="4000" dirty="0"/>
              <a:t>∴</a:t>
            </a:r>
            <a:r>
              <a:rPr lang="ja-JP" altLang="en-US" sz="4000" dirty="0" smtClean="0"/>
              <a:t>論理</a:t>
            </a:r>
            <a:r>
              <a:rPr lang="ja-JP" altLang="en-US" sz="4000" dirty="0"/>
              <a:t>の深</a:t>
            </a:r>
            <a:r>
              <a:rPr lang="ja-JP" altLang="en-US" sz="4000" smtClean="0"/>
              <a:t>堀り不要、不能</a:t>
            </a:r>
            <a:endParaRPr lang="en-US" altLang="ja-JP" sz="3600" b="1"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36</a:t>
            </a:fld>
            <a:endParaRPr lang="ja-JP" altLang="en-US" dirty="0"/>
          </a:p>
        </p:txBody>
      </p:sp>
      <p:sp>
        <p:nvSpPr>
          <p:cNvPr id="15" name="タイトル 1"/>
          <p:cNvSpPr>
            <a:spLocks noGrp="1"/>
          </p:cNvSpPr>
          <p:nvPr>
            <p:ph type="title"/>
          </p:nvPr>
        </p:nvSpPr>
        <p:spPr>
          <a:xfrm>
            <a:off x="1669146" y="160819"/>
            <a:ext cx="8853706" cy="1588127"/>
          </a:xfrm>
        </p:spPr>
        <p:txBody>
          <a:bodyPr>
            <a:spAutoFit/>
          </a:bodyPr>
          <a:lstStyle/>
          <a:p>
            <a:r>
              <a:rPr lang="en-US" altLang="ja-JP" dirty="0"/>
              <a:t>〈</a:t>
            </a:r>
            <a:r>
              <a:rPr lang="ja-JP" altLang="en-US" dirty="0"/>
              <a:t>本命</a:t>
            </a:r>
            <a:r>
              <a:rPr lang="en-US" altLang="ja-JP" dirty="0" smtClean="0"/>
              <a:t>〉</a:t>
            </a:r>
            <a:r>
              <a:rPr lang="ja-JP" altLang="en-US" dirty="0" smtClean="0"/>
              <a:t>第</a:t>
            </a:r>
            <a:r>
              <a:rPr lang="en-US" altLang="ja-JP" dirty="0" smtClean="0"/>
              <a:t>3</a:t>
            </a:r>
            <a:r>
              <a:rPr lang="ja-JP" altLang="en-US" dirty="0" smtClean="0"/>
              <a:t>章の前提</a:t>
            </a:r>
            <a:r>
              <a:rPr lang="ja-JP" altLang="en-US" dirty="0"/>
              <a:t>として</a:t>
            </a:r>
            <a:r>
              <a:rPr lang="ja-JP" altLang="en-US" dirty="0" smtClean="0"/>
              <a:t>の</a:t>
            </a:r>
            <a:r>
              <a:rPr lang="en-US" altLang="ja-JP" dirty="0" smtClean="0"/>
              <a:t/>
            </a:r>
            <a:br>
              <a:rPr lang="en-US" altLang="ja-JP" dirty="0" smtClean="0"/>
            </a:br>
            <a:r>
              <a:rPr lang="ja-JP" altLang="en-US" dirty="0" smtClean="0"/>
              <a:t>言語感覚の共有</a:t>
            </a:r>
            <a:endParaRPr kumimoji="1" lang="ja-JP" altLang="en-US" dirty="0"/>
          </a:p>
        </p:txBody>
      </p:sp>
    </p:spTree>
    <p:extLst>
      <p:ext uri="{BB962C8B-B14F-4D97-AF65-F5344CB8AC3E}">
        <p14:creationId xmlns:p14="http://schemas.microsoft.com/office/powerpoint/2010/main" val="3250346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0" y="1748946"/>
            <a:ext cx="12192000" cy="5109054"/>
          </a:xfrm>
        </p:spPr>
        <p:txBody>
          <a:bodyPr numCol="2">
            <a:noAutofit/>
          </a:bodyPr>
          <a:lstStyle/>
          <a:p>
            <a:pPr>
              <a:lnSpc>
                <a:spcPct val="100000"/>
              </a:lnSpc>
              <a:buFont typeface="Wingdings" panose="05000000000000000000" pitchFamily="2" charset="2"/>
              <a:buChar char="n"/>
            </a:pPr>
            <a:r>
              <a:rPr lang="ja-JP" altLang="en-US" sz="3600" dirty="0"/>
              <a:t>外国人</a:t>
            </a:r>
          </a:p>
          <a:p>
            <a:pPr lvl="1">
              <a:lnSpc>
                <a:spcPct val="100000"/>
              </a:lnSpc>
            </a:pPr>
            <a:r>
              <a:rPr lang="ja-JP" altLang="en-US" sz="3200" dirty="0"/>
              <a:t>日本語を</a:t>
            </a:r>
            <a:r>
              <a:rPr lang="ja-JP" altLang="en-US" sz="3200" dirty="0" smtClean="0"/>
              <a:t>学び始めて</a:t>
            </a:r>
            <a:r>
              <a:rPr lang="en-US" altLang="ja-JP" sz="3200" dirty="0"/>
              <a:t/>
            </a:r>
            <a:br>
              <a:rPr lang="en-US" altLang="ja-JP" sz="3200" dirty="0"/>
            </a:br>
            <a:r>
              <a:rPr lang="ja-JP" altLang="en-US" sz="3200" dirty="0" smtClean="0"/>
              <a:t>まだ数ヶ月</a:t>
            </a:r>
            <a:endParaRPr lang="ja-JP" altLang="en-US" sz="3200" dirty="0"/>
          </a:p>
          <a:p>
            <a:pPr>
              <a:lnSpc>
                <a:spcPct val="100000"/>
              </a:lnSpc>
              <a:buFont typeface="Wingdings" panose="05000000000000000000" pitchFamily="2" charset="2"/>
              <a:buChar char="n"/>
            </a:pPr>
            <a:r>
              <a:rPr lang="ja-JP" altLang="en-US" sz="3600" dirty="0"/>
              <a:t>海外出身（帰国子女）</a:t>
            </a:r>
          </a:p>
          <a:p>
            <a:pPr lvl="1">
              <a:lnSpc>
                <a:spcPct val="100000"/>
              </a:lnSpc>
            </a:pPr>
            <a:r>
              <a:rPr lang="ja-JP" altLang="en-US" sz="3200" dirty="0"/>
              <a:t>日本語は家庭でしか使わない</a:t>
            </a:r>
          </a:p>
          <a:p>
            <a:pPr lvl="1">
              <a:lnSpc>
                <a:spcPct val="100000"/>
              </a:lnSpc>
            </a:pPr>
            <a:r>
              <a:rPr lang="ja-JP" altLang="en-US" sz="3200" dirty="0"/>
              <a:t>「</a:t>
            </a:r>
            <a:r>
              <a:rPr lang="en-US" altLang="ja-JP" sz="3200" dirty="0"/>
              <a:t>NARUTO</a:t>
            </a:r>
            <a:r>
              <a:rPr lang="ja-JP" altLang="en-US" sz="3200" dirty="0"/>
              <a:t>」や「呪術廻戦」（マンガ）は現地語版を</a:t>
            </a:r>
            <a:r>
              <a:rPr lang="ja-JP" altLang="en-US" sz="3200" dirty="0" smtClean="0"/>
              <a:t>読んだ</a:t>
            </a:r>
            <a:endParaRPr lang="en-US" altLang="ja-JP" sz="3200" dirty="0" smtClean="0"/>
          </a:p>
          <a:p>
            <a:pPr marL="457200" lvl="1" indent="0">
              <a:lnSpc>
                <a:spcPct val="100000"/>
              </a:lnSpc>
              <a:buNone/>
            </a:pPr>
            <a:endParaRPr lang="ja-JP" altLang="en-US" sz="3200" dirty="0"/>
          </a:p>
          <a:p>
            <a:pPr>
              <a:lnSpc>
                <a:spcPct val="100000"/>
              </a:lnSpc>
              <a:buFont typeface="Wingdings" panose="05000000000000000000" pitchFamily="2" charset="2"/>
              <a:buChar char="n"/>
            </a:pPr>
            <a:r>
              <a:rPr lang="ja-JP" altLang="en-US" sz="3600" dirty="0"/>
              <a:t>年代（年齢）が離れている</a:t>
            </a:r>
          </a:p>
          <a:p>
            <a:pPr lvl="1">
              <a:lnSpc>
                <a:spcPct val="100000"/>
              </a:lnSpc>
            </a:pPr>
            <a:r>
              <a:rPr lang="ja-JP" altLang="en-US" sz="3200" dirty="0"/>
              <a:t>本多氏 </a:t>
            </a:r>
            <a:r>
              <a:rPr lang="en-US" altLang="ja-JP" sz="3200" dirty="0"/>
              <a:t>1931</a:t>
            </a:r>
            <a:r>
              <a:rPr lang="ja-JP" altLang="en-US" sz="3200" dirty="0"/>
              <a:t>年生まれ</a:t>
            </a:r>
          </a:p>
          <a:p>
            <a:pPr lvl="1">
              <a:lnSpc>
                <a:spcPct val="100000"/>
              </a:lnSpc>
            </a:pPr>
            <a:r>
              <a:rPr lang="ja-JP" altLang="en-US" sz="3200" dirty="0"/>
              <a:t>早川 </a:t>
            </a:r>
            <a:r>
              <a:rPr lang="en-US" altLang="ja-JP" sz="3200" dirty="0"/>
              <a:t>1981</a:t>
            </a:r>
            <a:r>
              <a:rPr lang="ja-JP" altLang="en-US" sz="3200" dirty="0"/>
              <a:t>年生まれ</a:t>
            </a:r>
          </a:p>
          <a:p>
            <a:pPr lvl="1">
              <a:lnSpc>
                <a:spcPct val="100000"/>
              </a:lnSpc>
            </a:pPr>
            <a:r>
              <a:rPr lang="en-US" altLang="ja-JP" sz="3200" dirty="0"/>
              <a:t>You. XXXX</a:t>
            </a:r>
            <a:r>
              <a:rPr lang="ja-JP" altLang="en-US" sz="3200" dirty="0"/>
              <a:t>年生まれ</a:t>
            </a:r>
          </a:p>
          <a:p>
            <a:pPr>
              <a:lnSpc>
                <a:spcPct val="100000"/>
              </a:lnSpc>
              <a:buFont typeface="Wingdings" panose="05000000000000000000" pitchFamily="2" charset="2"/>
              <a:buChar char="n"/>
            </a:pPr>
            <a:r>
              <a:rPr lang="ja-JP" altLang="en-US" sz="6600" b="1" dirty="0">
                <a:solidFill>
                  <a:srgbClr val="FF0000"/>
                </a:solidFill>
              </a:rPr>
              <a:t>読書</a:t>
            </a:r>
            <a:r>
              <a:rPr lang="ja-JP" altLang="en-US" sz="6600" b="1" dirty="0" smtClean="0">
                <a:solidFill>
                  <a:srgbClr val="FF0000"/>
                </a:solidFill>
              </a:rPr>
              <a:t>不足！？</a:t>
            </a:r>
            <a:endParaRPr lang="ja-JP" altLang="en-US" sz="6600" b="1" dirty="0">
              <a:solidFill>
                <a:srgbClr val="FF0000"/>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37</a:t>
            </a:fld>
            <a:endParaRPr lang="ja-JP" altLang="en-US" dirty="0"/>
          </a:p>
        </p:txBody>
      </p:sp>
      <p:sp>
        <p:nvSpPr>
          <p:cNvPr id="6" name="タイトル 1"/>
          <p:cNvSpPr txBox="1">
            <a:spLocks/>
          </p:cNvSpPr>
          <p:nvPr/>
        </p:nvSpPr>
        <p:spPr>
          <a:xfrm>
            <a:off x="841997" y="534767"/>
            <a:ext cx="10508005" cy="8402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言語感覚が共有されていない！？</a:t>
            </a:r>
            <a:endParaRPr lang="ja-JP" altLang="en-US" dirty="0"/>
          </a:p>
        </p:txBody>
      </p:sp>
    </p:spTree>
    <p:extLst>
      <p:ext uri="{BB962C8B-B14F-4D97-AF65-F5344CB8AC3E}">
        <p14:creationId xmlns:p14="http://schemas.microsoft.com/office/powerpoint/2010/main" val="32673981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95300" y="1429858"/>
            <a:ext cx="11201400" cy="5109054"/>
          </a:xfrm>
        </p:spPr>
        <p:txBody>
          <a:bodyPr numCol="1">
            <a:noAutofit/>
          </a:bodyPr>
          <a:lstStyle/>
          <a:p>
            <a:pPr>
              <a:lnSpc>
                <a:spcPct val="100000"/>
              </a:lnSpc>
              <a:buFont typeface="Wingdings" panose="05000000000000000000" pitchFamily="2" charset="2"/>
              <a:buChar char="n"/>
            </a:pPr>
            <a:r>
              <a:rPr lang="ja-JP" altLang="en-US" smtClean="0"/>
              <a:t>正直、①</a:t>
            </a:r>
            <a:r>
              <a:rPr lang="ja-JP" altLang="en-US" dirty="0" smtClean="0"/>
              <a:t>も良いと思った </a:t>
            </a:r>
            <a:r>
              <a:rPr lang="en-US" altLang="ja-JP" dirty="0" smtClean="0"/>
              <a:t>by </a:t>
            </a:r>
            <a:r>
              <a:rPr lang="ja-JP" altLang="en-US" dirty="0" smtClean="0"/>
              <a:t>早川</a:t>
            </a:r>
            <a:endParaRPr lang="en-US" altLang="ja-JP" dirty="0" smtClean="0"/>
          </a:p>
          <a:p>
            <a:pPr marL="533400" lvl="1">
              <a:lnSpc>
                <a:spcPct val="100000"/>
              </a:lnSpc>
            </a:pPr>
            <a:r>
              <a:rPr lang="ja-JP" altLang="en-US" dirty="0" smtClean="0"/>
              <a:t>①</a:t>
            </a:r>
            <a:r>
              <a:rPr lang="ja-JP" altLang="en-US" dirty="0"/>
              <a:t>「</a:t>
            </a:r>
            <a:r>
              <a:rPr lang="en-US" altLang="ja-JP" dirty="0"/>
              <a:t>A</a:t>
            </a:r>
            <a:r>
              <a:rPr lang="ja-JP" altLang="en-US" dirty="0"/>
              <a:t>が私が震えるほど大嫌いな</a:t>
            </a:r>
            <a:r>
              <a:rPr lang="en-US" altLang="ja-JP" dirty="0"/>
              <a:t>B</a:t>
            </a:r>
            <a:r>
              <a:rPr lang="ja-JP" altLang="en-US" dirty="0"/>
              <a:t>を私の親友の</a:t>
            </a:r>
            <a:r>
              <a:rPr lang="en-US" altLang="ja-JP" dirty="0"/>
              <a:t>C</a:t>
            </a:r>
            <a:r>
              <a:rPr lang="ja-JP" altLang="en-US" dirty="0" err="1"/>
              <a:t>に紹</a:t>
            </a:r>
            <a:r>
              <a:rPr lang="ja-JP" altLang="en-US" dirty="0"/>
              <a:t>介した。」（</a:t>
            </a:r>
            <a:r>
              <a:rPr lang="en-US" altLang="ja-JP" dirty="0"/>
              <a:t>p.58</a:t>
            </a:r>
            <a:r>
              <a:rPr lang="ja-JP" altLang="en-US" dirty="0" smtClean="0"/>
              <a:t>）</a:t>
            </a:r>
            <a:endParaRPr lang="en-US" altLang="ja-JP" dirty="0" smtClean="0"/>
          </a:p>
          <a:p>
            <a:pPr marL="533400" lvl="1">
              <a:lnSpc>
                <a:spcPct val="100000"/>
              </a:lnSpc>
            </a:pPr>
            <a:r>
              <a:rPr lang="ja-JP" altLang="en-US" dirty="0"/>
              <a:t>④「私が震えるほど大嫌いな</a:t>
            </a:r>
            <a:r>
              <a:rPr lang="en-US" altLang="ja-JP" dirty="0"/>
              <a:t>B</a:t>
            </a:r>
            <a:r>
              <a:rPr lang="ja-JP" altLang="en-US" dirty="0"/>
              <a:t>を私の親友の</a:t>
            </a:r>
            <a:r>
              <a:rPr lang="en-US" altLang="ja-JP" dirty="0"/>
              <a:t>C</a:t>
            </a:r>
            <a:r>
              <a:rPr lang="ja-JP" altLang="en-US" dirty="0"/>
              <a:t>に</a:t>
            </a:r>
            <a:r>
              <a:rPr lang="en-US" altLang="ja-JP" dirty="0"/>
              <a:t>A</a:t>
            </a:r>
            <a:r>
              <a:rPr lang="ja-JP" altLang="en-US" dirty="0" err="1"/>
              <a:t>が紹</a:t>
            </a:r>
            <a:r>
              <a:rPr lang="ja-JP" altLang="en-US" dirty="0"/>
              <a:t>介した。」（</a:t>
            </a:r>
            <a:r>
              <a:rPr lang="en-US" altLang="ja-JP" dirty="0"/>
              <a:t>p.58</a:t>
            </a:r>
            <a:r>
              <a:rPr lang="ja-JP" altLang="en-US" dirty="0" smtClean="0"/>
              <a:t>）</a:t>
            </a:r>
            <a:endParaRPr lang="en-US" altLang="ja-JP" dirty="0" smtClean="0"/>
          </a:p>
          <a:p>
            <a:pPr marL="304800" indent="-457200">
              <a:lnSpc>
                <a:spcPct val="100000"/>
              </a:lnSpc>
              <a:buFont typeface="Wingdings" panose="05000000000000000000" pitchFamily="2" charset="2"/>
              <a:buChar char="n"/>
            </a:pPr>
            <a:r>
              <a:rPr lang="ja-JP" altLang="en-US" dirty="0" smtClean="0"/>
              <a:t>理由</a:t>
            </a:r>
            <a:endParaRPr lang="en-US" altLang="ja-JP" dirty="0" smtClean="0"/>
          </a:p>
          <a:p>
            <a:pPr marL="762000" lvl="1" indent="-457200">
              <a:lnSpc>
                <a:spcPct val="100000"/>
              </a:lnSpc>
            </a:pPr>
            <a:r>
              <a:rPr lang="ja-JP" altLang="en-US" dirty="0" smtClean="0"/>
              <a:t>本多</a:t>
            </a:r>
            <a:r>
              <a:rPr lang="ja-JP" altLang="en-US" dirty="0"/>
              <a:t>さん</a:t>
            </a:r>
            <a:r>
              <a:rPr lang="ja-JP" altLang="en-US" dirty="0" smtClean="0"/>
              <a:t>と</a:t>
            </a:r>
            <a:r>
              <a:rPr lang="en-US" altLang="ja-JP" dirty="0" smtClean="0"/>
              <a:t>40</a:t>
            </a:r>
            <a:r>
              <a:rPr lang="ja-JP" altLang="en-US" dirty="0" smtClean="0"/>
              <a:t>年の年齢の差？</a:t>
            </a:r>
            <a:endParaRPr lang="en-US" altLang="ja-JP" dirty="0" smtClean="0"/>
          </a:p>
          <a:p>
            <a:pPr marL="762000" lvl="1" indent="-457200">
              <a:lnSpc>
                <a:spcPct val="100000"/>
              </a:lnSpc>
            </a:pPr>
            <a:r>
              <a:rPr lang="ja-JP" altLang="en-US" dirty="0"/>
              <a:t>インターネット</a:t>
            </a:r>
            <a:r>
              <a:rPr lang="ja-JP" altLang="en-US" dirty="0" smtClean="0"/>
              <a:t>に毒された？</a:t>
            </a:r>
            <a:endParaRPr lang="en-US" altLang="ja-JP" dirty="0" smtClean="0"/>
          </a:p>
          <a:p>
            <a:pPr marL="762000" lvl="1" indent="-457200">
              <a:lnSpc>
                <a:spcPct val="100000"/>
              </a:lnSpc>
            </a:pPr>
            <a:r>
              <a:rPr lang="ja-JP" altLang="en-US" dirty="0" smtClean="0"/>
              <a:t>言い訳 あるいは 強引な解釈</a:t>
            </a:r>
            <a:endParaRPr lang="en-US" altLang="ja-JP" dirty="0" smtClean="0"/>
          </a:p>
          <a:p>
            <a:pPr marL="1219200" lvl="2" indent="-457200">
              <a:lnSpc>
                <a:spcPct val="100000"/>
              </a:lnSpc>
              <a:buFont typeface="Wingdings" panose="05000000000000000000" pitchFamily="2" charset="2"/>
              <a:buChar char="p"/>
            </a:pPr>
            <a:r>
              <a:rPr lang="en-US" altLang="ja-JP" dirty="0" smtClean="0"/>
              <a:t>57</a:t>
            </a:r>
            <a:r>
              <a:rPr lang="ja-JP" altLang="en-US" dirty="0" smtClean="0"/>
              <a:t>ページの時点で状況を理解して</a:t>
            </a:r>
            <a:r>
              <a:rPr lang="ja-JP" altLang="en-US"/>
              <a:t>いる</a:t>
            </a:r>
            <a:r>
              <a:rPr lang="ja-JP" altLang="en-US" smtClean="0"/>
              <a:t>ので、どんな</a:t>
            </a:r>
            <a:r>
              <a:rPr lang="ja-JP" altLang="en-US" dirty="0"/>
              <a:t>語順</a:t>
            </a:r>
            <a:r>
              <a:rPr lang="ja-JP" altLang="en-US" dirty="0" smtClean="0"/>
              <a:t>でも解ってしまう？</a:t>
            </a:r>
            <a:endParaRPr lang="en-US" altLang="ja-JP" dirty="0" smtClean="0"/>
          </a:p>
          <a:p>
            <a:pPr marL="1219200" lvl="2" indent="-457200">
              <a:lnSpc>
                <a:spcPct val="100000"/>
              </a:lnSpc>
              <a:buFont typeface="Wingdings" panose="05000000000000000000" pitchFamily="2" charset="2"/>
              <a:buChar char="p"/>
            </a:pPr>
            <a:r>
              <a:rPr lang="ja-JP" altLang="en-US" dirty="0"/>
              <a:t>「私が震えるほど大嫌いな</a:t>
            </a:r>
            <a:r>
              <a:rPr lang="en-US" altLang="ja-JP" dirty="0"/>
              <a:t>B</a:t>
            </a:r>
            <a:r>
              <a:rPr lang="ja-JP" altLang="en-US" dirty="0"/>
              <a:t>を」</a:t>
            </a:r>
            <a:r>
              <a:rPr lang="ja-JP" altLang="en-US" dirty="0" err="1"/>
              <a:t>節がが</a:t>
            </a:r>
            <a:r>
              <a:rPr lang="ja-JP" altLang="en-US" err="1"/>
              <a:t>長すぎる</a:t>
            </a:r>
            <a:r>
              <a:rPr lang="ja-JP" altLang="en-US" smtClean="0"/>
              <a:t>から、短い</a:t>
            </a:r>
            <a:r>
              <a:rPr lang="ja-JP" altLang="en-US" dirty="0"/>
              <a:t>句「</a:t>
            </a:r>
            <a:r>
              <a:rPr lang="en-US" altLang="ja-JP" dirty="0"/>
              <a:t>A</a:t>
            </a:r>
            <a:r>
              <a:rPr lang="ja-JP" altLang="en-US" dirty="0"/>
              <a:t>が」を先頭に持ってきた</a:t>
            </a:r>
            <a:r>
              <a:rPr lang="ja-JP" altLang="en-US" dirty="0" smtClean="0"/>
              <a:t>こと</a:t>
            </a:r>
            <a:r>
              <a:rPr lang="ja-JP" altLang="en-US" dirty="0"/>
              <a:t>による悪い効果が薄れている</a:t>
            </a:r>
            <a:r>
              <a:rPr lang="ja-JP" altLang="en-US" dirty="0" smtClean="0"/>
              <a:t>？</a:t>
            </a:r>
            <a:endParaRPr lang="en-US" altLang="ja-JP" dirty="0" smtClean="0"/>
          </a:p>
          <a:p>
            <a:pPr marL="1219200" lvl="2" indent="-457200">
              <a:lnSpc>
                <a:spcPct val="100000"/>
              </a:lnSpc>
              <a:buFont typeface="Wingdings" panose="05000000000000000000" pitchFamily="2" charset="2"/>
              <a:buChar char="p"/>
            </a:pPr>
            <a:r>
              <a:rPr lang="ja-JP" altLang="en-US" dirty="0"/>
              <a:t>頭の中で「</a:t>
            </a:r>
            <a:r>
              <a:rPr lang="en-US" altLang="ja-JP"/>
              <a:t>A</a:t>
            </a:r>
            <a:r>
              <a:rPr lang="ja-JP" altLang="en-US" smtClean="0"/>
              <a:t>が、」</a:t>
            </a:r>
            <a:r>
              <a:rPr lang="ja-JP" altLang="en-US" dirty="0"/>
              <a:t>と読点が</a:t>
            </a:r>
            <a:r>
              <a:rPr lang="ja-JP" altLang="en-US" dirty="0" smtClean="0"/>
              <a:t>挿入（補完）されて</a:t>
            </a:r>
            <a:r>
              <a:rPr lang="ja-JP" altLang="en-US" dirty="0"/>
              <a:t>いた？</a:t>
            </a: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38</a:t>
            </a:fld>
            <a:endParaRPr lang="ja-JP" altLang="en-US" dirty="0"/>
          </a:p>
        </p:txBody>
      </p:sp>
      <p:sp>
        <p:nvSpPr>
          <p:cNvPr id="6" name="タイトル 1"/>
          <p:cNvSpPr txBox="1">
            <a:spLocks/>
          </p:cNvSpPr>
          <p:nvPr/>
        </p:nvSpPr>
        <p:spPr>
          <a:xfrm>
            <a:off x="1533692" y="363317"/>
            <a:ext cx="9124614" cy="8402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a:t>年代（年齢）が離れて</a:t>
            </a:r>
            <a:r>
              <a:rPr lang="ja-JP" altLang="en-US" dirty="0" smtClean="0"/>
              <a:t>いる！？</a:t>
            </a:r>
            <a:endParaRPr lang="ja-JP" altLang="en-US" dirty="0"/>
          </a:p>
        </p:txBody>
      </p:sp>
    </p:spTree>
    <p:extLst>
      <p:ext uri="{BB962C8B-B14F-4D97-AF65-F5344CB8AC3E}">
        <p14:creationId xmlns:p14="http://schemas.microsoft.com/office/powerpoint/2010/main" val="2359083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39</a:t>
            </a:fld>
            <a:endParaRPr lang="ja-JP" altLang="en-US" dirty="0"/>
          </a:p>
        </p:txBody>
      </p:sp>
      <p:sp>
        <p:nvSpPr>
          <p:cNvPr id="6" name="タイトル 1"/>
          <p:cNvSpPr txBox="1">
            <a:spLocks/>
          </p:cNvSpPr>
          <p:nvPr/>
        </p:nvSpPr>
        <p:spPr>
          <a:xfrm>
            <a:off x="2255045" y="363317"/>
            <a:ext cx="7681910" cy="8402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どんな本を読むべきか？</a:t>
            </a:r>
            <a:endParaRPr lang="ja-JP" altLang="en-US" dirty="0"/>
          </a:p>
        </p:txBody>
      </p:sp>
      <p:graphicFrame>
        <p:nvGraphicFramePr>
          <p:cNvPr id="2" name="図表 1"/>
          <p:cNvGraphicFramePr/>
          <p:nvPr>
            <p:extLst>
              <p:ext uri="{D42A27DB-BD31-4B8C-83A1-F6EECF244321}">
                <p14:modId xmlns:p14="http://schemas.microsoft.com/office/powerpoint/2010/main" val="2252817150"/>
              </p:ext>
            </p:extLst>
          </p:nvPr>
        </p:nvGraphicFramePr>
        <p:xfrm>
          <a:off x="244475" y="1386109"/>
          <a:ext cx="11703050" cy="4970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160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349748"/>
            <a:ext cx="11753850" cy="5936752"/>
          </a:xfrm>
        </p:spPr>
        <p:txBody>
          <a:bodyPr wrap="none" numCol="1">
            <a:normAutofit/>
          </a:bodyPr>
          <a:lstStyle/>
          <a:p>
            <a:pPr>
              <a:lnSpc>
                <a:spcPct val="100000"/>
              </a:lnSpc>
              <a:buFont typeface="Wingdings" panose="05000000000000000000" pitchFamily="2" charset="2"/>
              <a:buChar char="n"/>
            </a:pPr>
            <a:r>
              <a:rPr lang="ja-JP" altLang="en-US" sz="4800" dirty="0" smtClean="0"/>
              <a:t>目的</a:t>
            </a:r>
            <a:r>
              <a:rPr lang="en-US" altLang="ja-JP" sz="4800" dirty="0" smtClean="0"/>
              <a:t/>
            </a:r>
            <a:br>
              <a:rPr lang="en-US" altLang="ja-JP" sz="4800" dirty="0" smtClean="0"/>
            </a:br>
            <a:r>
              <a:rPr lang="ja-JP" altLang="en-US" sz="3600" dirty="0" smtClean="0"/>
              <a:t>境界にある要素を特別扱いせず、共通のアルゴリズムを</a:t>
            </a:r>
            <a:r>
              <a:rPr lang="en-US" altLang="ja-JP" sz="3600" dirty="0" smtClean="0"/>
              <a:t/>
            </a:r>
            <a:br>
              <a:rPr lang="en-US" altLang="ja-JP" sz="3600" dirty="0" smtClean="0"/>
            </a:br>
            <a:r>
              <a:rPr lang="ja-JP" altLang="en-US" sz="3600" dirty="0" smtClean="0"/>
              <a:t>適用し、アルゴリズムをシンプルに保つため</a:t>
            </a:r>
            <a:endParaRPr lang="en-US" altLang="ja-JP" sz="3600" dirty="0" smtClean="0"/>
          </a:p>
          <a:p>
            <a:pPr>
              <a:lnSpc>
                <a:spcPct val="100000"/>
              </a:lnSpc>
              <a:buFont typeface="Wingdings" panose="05000000000000000000" pitchFamily="2" charset="2"/>
              <a:buChar char="n"/>
            </a:pPr>
            <a:r>
              <a:rPr lang="ja-JP" altLang="en-US" sz="3600" dirty="0"/>
              <a:t>迷路</a:t>
            </a:r>
            <a:r>
              <a:rPr lang="ja-JP" altLang="en-US" sz="3600" dirty="0" smtClean="0"/>
              <a:t>の場合に、もし</a:t>
            </a:r>
            <a:r>
              <a:rPr lang="ja-JP" altLang="en-US" sz="3600" dirty="0"/>
              <a:t>番兵法</a:t>
            </a:r>
            <a:r>
              <a:rPr lang="ja-JP" altLang="en-US" sz="3600" dirty="0" smtClean="0"/>
              <a:t>を用いなければ、</a:t>
            </a:r>
            <a:r>
              <a:rPr lang="en-US" altLang="ja-JP" sz="3600" dirty="0" smtClean="0"/>
              <a:t/>
            </a:r>
            <a:br>
              <a:rPr lang="en-US" altLang="ja-JP" sz="3600" dirty="0" smtClean="0"/>
            </a:br>
            <a:r>
              <a:rPr lang="en-US" altLang="ja-JP" sz="3600" dirty="0" smtClean="0"/>
              <a:t>9</a:t>
            </a:r>
            <a:r>
              <a:rPr lang="ja-JP" altLang="en-US" sz="3600" dirty="0" smtClean="0"/>
              <a:t>種類のマスを考える必要がある</a:t>
            </a:r>
            <a:endParaRPr lang="en-US" altLang="ja-JP" sz="3600" dirty="0" smtClean="0"/>
          </a:p>
          <a:p>
            <a:pPr lvl="1">
              <a:lnSpc>
                <a:spcPct val="100000"/>
              </a:lnSpc>
              <a:buFont typeface="Wingdings" panose="05000000000000000000" pitchFamily="2" charset="2"/>
              <a:buChar char="n"/>
            </a:pPr>
            <a:r>
              <a:rPr lang="ja-JP" altLang="en-US" sz="3200" dirty="0" smtClean="0"/>
              <a:t>内部・上辺・下辺・左辺・右辺・右上隅・右下隅・左下隅・左上隅</a:t>
            </a:r>
            <a:endParaRPr lang="en-US" altLang="ja-JP" sz="3200" dirty="0" smtClean="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4</a:t>
            </a:fld>
            <a:endParaRPr lang="ja-JP" altLang="en-US" dirty="0"/>
          </a:p>
        </p:txBody>
      </p:sp>
      <p:sp>
        <p:nvSpPr>
          <p:cNvPr id="15" name="タイトル 1"/>
          <p:cNvSpPr>
            <a:spLocks noGrp="1"/>
          </p:cNvSpPr>
          <p:nvPr>
            <p:ph type="title"/>
          </p:nvPr>
        </p:nvSpPr>
        <p:spPr>
          <a:xfrm>
            <a:off x="4849507" y="-2083"/>
            <a:ext cx="2492990" cy="923330"/>
          </a:xfrm>
        </p:spPr>
        <p:txBody>
          <a:bodyPr>
            <a:spAutoFit/>
          </a:bodyPr>
          <a:lstStyle/>
          <a:p>
            <a:r>
              <a:rPr lang="ja-JP" altLang="en-US" sz="6000" dirty="0" smtClean="0"/>
              <a:t>番兵法</a:t>
            </a:r>
            <a:endParaRPr kumimoji="1" lang="ja-JP" altLang="en-US" sz="6600" dirty="0"/>
          </a:p>
        </p:txBody>
      </p:sp>
      <p:graphicFrame>
        <p:nvGraphicFramePr>
          <p:cNvPr id="2" name="表 1"/>
          <p:cNvGraphicFramePr>
            <a:graphicFrameLocks noGrp="1"/>
          </p:cNvGraphicFramePr>
          <p:nvPr>
            <p:extLst>
              <p:ext uri="{D42A27DB-BD31-4B8C-83A1-F6EECF244321}">
                <p14:modId xmlns:p14="http://schemas.microsoft.com/office/powerpoint/2010/main" val="719246937"/>
              </p:ext>
            </p:extLst>
          </p:nvPr>
        </p:nvGraphicFramePr>
        <p:xfrm>
          <a:off x="3270390" y="4579213"/>
          <a:ext cx="1893885" cy="1893885"/>
        </p:xfrm>
        <a:graphic>
          <a:graphicData uri="http://schemas.openxmlformats.org/drawingml/2006/table">
            <a:tbl>
              <a:tblPr firstRow="1" bandRow="1">
                <a:tableStyleId>{5C22544A-7EE6-4342-B048-85BDC9FD1C3A}</a:tableStyleId>
              </a:tblPr>
              <a:tblGrid>
                <a:gridCol w="378777"/>
                <a:gridCol w="378777"/>
                <a:gridCol w="378777"/>
                <a:gridCol w="378777"/>
                <a:gridCol w="378777"/>
              </a:tblGrid>
              <a:tr h="378777">
                <a:tc>
                  <a:txBody>
                    <a:bodyPr/>
                    <a:lstStyle/>
                    <a:p>
                      <a:pPr algn="ctr"/>
                      <a:r>
                        <a:rPr kumimoji="1" lang="en-US" altLang="ja-JP" sz="1900" b="0" dirty="0" smtClean="0">
                          <a:solidFill>
                            <a:schemeClr val="tx1"/>
                          </a:solidFill>
                        </a:rPr>
                        <a:t>A</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B</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B</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B</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C</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777">
                <a:tc>
                  <a:txBody>
                    <a:bodyPr/>
                    <a:lstStyle/>
                    <a:p>
                      <a:pPr algn="ctr"/>
                      <a:r>
                        <a:rPr kumimoji="1" lang="en-US" altLang="ja-JP" sz="1900" b="0" dirty="0" smtClean="0">
                          <a:solidFill>
                            <a:schemeClr val="tx1"/>
                          </a:solidFill>
                        </a:rPr>
                        <a:t>D</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E</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777">
                <a:tc>
                  <a:txBody>
                    <a:bodyPr/>
                    <a:lstStyle/>
                    <a:p>
                      <a:pPr algn="ctr"/>
                      <a:r>
                        <a:rPr kumimoji="1" lang="en-US" altLang="ja-JP" sz="1900" b="0" dirty="0" smtClean="0">
                          <a:solidFill>
                            <a:schemeClr val="tx1"/>
                          </a:solidFill>
                        </a:rPr>
                        <a:t>D</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E</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777">
                <a:tc>
                  <a:txBody>
                    <a:bodyPr/>
                    <a:lstStyle/>
                    <a:p>
                      <a:pPr algn="ctr"/>
                      <a:r>
                        <a:rPr kumimoji="1" lang="en-US" altLang="ja-JP" sz="1900" b="0" dirty="0" smtClean="0">
                          <a:solidFill>
                            <a:schemeClr val="tx1"/>
                          </a:solidFill>
                        </a:rPr>
                        <a:t>D</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I</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E</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8777">
                <a:tc>
                  <a:txBody>
                    <a:bodyPr/>
                    <a:lstStyle/>
                    <a:p>
                      <a:pPr algn="ctr"/>
                      <a:r>
                        <a:rPr kumimoji="1" lang="en-US" altLang="ja-JP" sz="1900" b="0" dirty="0" smtClean="0">
                          <a:solidFill>
                            <a:schemeClr val="tx1"/>
                          </a:solidFill>
                        </a:rPr>
                        <a:t>F</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G</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G</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G</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900" b="0" dirty="0" smtClean="0">
                          <a:solidFill>
                            <a:schemeClr val="tx1"/>
                          </a:solidFill>
                        </a:rPr>
                        <a:t>H</a:t>
                      </a:r>
                      <a:endParaRPr kumimoji="1" lang="ja-JP" altLang="en-US" sz="1900" b="0" dirty="0">
                        <a:solidFill>
                          <a:schemeClr val="tx1"/>
                        </a:solidFill>
                      </a:endParaRPr>
                    </a:p>
                  </a:txBody>
                  <a:tcPr marL="60131" marR="60131" marT="30065" marB="300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661815733"/>
              </p:ext>
            </p:extLst>
          </p:nvPr>
        </p:nvGraphicFramePr>
        <p:xfrm>
          <a:off x="6819899" y="4330835"/>
          <a:ext cx="2425696" cy="2390640"/>
        </p:xfrm>
        <a:graphic>
          <a:graphicData uri="http://schemas.openxmlformats.org/drawingml/2006/table">
            <a:tbl>
              <a:tblPr firstRow="1" bandRow="1">
                <a:tableStyleId>{5C22544A-7EE6-4342-B048-85BDC9FD1C3A}</a:tableStyleId>
              </a:tblPr>
              <a:tblGrid>
                <a:gridCol w="346528"/>
                <a:gridCol w="346528"/>
                <a:gridCol w="346528"/>
                <a:gridCol w="346528"/>
                <a:gridCol w="346528"/>
                <a:gridCol w="346528"/>
                <a:gridCol w="346528"/>
              </a:tblGrid>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r h="341520">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c>
                  <a:txBody>
                    <a:bodyPr/>
                    <a:lstStyle/>
                    <a:p>
                      <a:pPr algn="ctr"/>
                      <a:r>
                        <a:rPr kumimoji="1" lang="en-US" altLang="ja-JP" sz="1700" b="0" dirty="0" smtClean="0">
                          <a:solidFill>
                            <a:schemeClr val="tx1"/>
                          </a:solidFill>
                        </a:rPr>
                        <a:t>A</a:t>
                      </a:r>
                      <a:endParaRPr kumimoji="1" lang="ja-JP" altLang="en-US" sz="1700" b="0" dirty="0">
                        <a:solidFill>
                          <a:schemeClr val="tx1"/>
                        </a:solidFill>
                      </a:endParaRPr>
                    </a:p>
                  </a:txBody>
                  <a:tcPr marL="55587" marR="55587" marT="27793" marB="277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6633"/>
                    </a:solidFill>
                  </a:tcPr>
                </a:tc>
              </a:tr>
            </a:tbl>
          </a:graphicData>
        </a:graphic>
      </p:graphicFrame>
      <p:sp>
        <p:nvSpPr>
          <p:cNvPr id="4" name="山形 3"/>
          <p:cNvSpPr/>
          <p:nvPr/>
        </p:nvSpPr>
        <p:spPr>
          <a:xfrm>
            <a:off x="5588000" y="4824912"/>
            <a:ext cx="850900" cy="1402487"/>
          </a:xfrm>
          <a:prstGeom prst="chevron">
            <a:avLst/>
          </a:prstGeom>
          <a:solidFill>
            <a:srgbClr val="00B0F0"/>
          </a:solidFill>
          <a:ln w="38100">
            <a:solidFill>
              <a:srgbClr val="00B0F0"/>
            </a:solidFill>
            <a:tailEnd type="arrow" w="lg" len="lg"/>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0990714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40</a:t>
            </a:fld>
            <a:endParaRPr lang="ja-JP" altLang="en-US" dirty="0"/>
          </a:p>
        </p:txBody>
      </p:sp>
      <p:sp>
        <p:nvSpPr>
          <p:cNvPr id="6" name="タイトル 1"/>
          <p:cNvSpPr txBox="1">
            <a:spLocks/>
          </p:cNvSpPr>
          <p:nvPr/>
        </p:nvSpPr>
        <p:spPr>
          <a:xfrm>
            <a:off x="1568956" y="-10631"/>
            <a:ext cx="9054082" cy="1588127"/>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言語感覚</a:t>
            </a:r>
            <a:r>
              <a:rPr lang="ja-JP" altLang="en-US" dirty="0"/>
              <a:t>を</a:t>
            </a:r>
            <a:r>
              <a:rPr lang="ja-JP" altLang="en-US" dirty="0" smtClean="0"/>
              <a:t>共有するためには</a:t>
            </a:r>
            <a:endParaRPr lang="en-US" altLang="ja-JP" dirty="0" smtClean="0"/>
          </a:p>
          <a:p>
            <a:r>
              <a:rPr lang="ja-JP" altLang="en-US" dirty="0" smtClean="0"/>
              <a:t>どんな本を読むべきか？</a:t>
            </a:r>
            <a:endParaRPr lang="ja-JP" altLang="en-US" dirty="0"/>
          </a:p>
        </p:txBody>
      </p:sp>
      <p:sp>
        <p:nvSpPr>
          <p:cNvPr id="7" name="コンテンツ プレースホルダー 2"/>
          <p:cNvSpPr>
            <a:spLocks noGrp="1"/>
          </p:cNvSpPr>
          <p:nvPr>
            <p:ph sz="half" idx="1"/>
          </p:nvPr>
        </p:nvSpPr>
        <p:spPr>
          <a:xfrm>
            <a:off x="330200" y="2463800"/>
            <a:ext cx="11639550" cy="4064000"/>
          </a:xfrm>
        </p:spPr>
        <p:txBody>
          <a:bodyPr numCol="2">
            <a:noAutofit/>
          </a:bodyPr>
          <a:lstStyle/>
          <a:p>
            <a:pPr marL="304800" indent="-457200">
              <a:lnSpc>
                <a:spcPct val="100000"/>
              </a:lnSpc>
              <a:buFont typeface="Wingdings" panose="05000000000000000000" pitchFamily="2" charset="2"/>
              <a:buChar char="p"/>
            </a:pPr>
            <a:r>
              <a:rPr lang="zh-TW" altLang="en-US" smtClean="0"/>
              <a:t>編集者、校閲者</a:t>
            </a:r>
            <a:r>
              <a:rPr lang="zh-TW" altLang="en-US" dirty="0"/>
              <a:t>（専門部署</a:t>
            </a:r>
            <a:r>
              <a:rPr lang="zh-TW" altLang="en-US" dirty="0" smtClean="0"/>
              <a:t>）</a:t>
            </a:r>
            <a:r>
              <a:rPr lang="ja-JP" altLang="en-US" dirty="0" smtClean="0"/>
              <a:t>による点検・確認を経ているから</a:t>
            </a:r>
            <a:r>
              <a:rPr lang="en-US" altLang="ja-JP" dirty="0" smtClean="0"/>
              <a:t/>
            </a:r>
            <a:br>
              <a:rPr lang="en-US" altLang="ja-JP" dirty="0" smtClean="0"/>
            </a:br>
            <a:r>
              <a:rPr lang="ja-JP" altLang="en-US" dirty="0" smtClean="0"/>
              <a:t>→信頼度→学習コスト</a:t>
            </a:r>
            <a:endParaRPr lang="en-US" altLang="ja-JP" dirty="0" smtClean="0"/>
          </a:p>
          <a:p>
            <a:pPr marL="762000" lvl="1" indent="-457200">
              <a:lnSpc>
                <a:spcPct val="100000"/>
              </a:lnSpc>
              <a:buFont typeface="Wingdings" panose="05000000000000000000" pitchFamily="2" charset="2"/>
              <a:buChar char="u"/>
            </a:pPr>
            <a:r>
              <a:rPr lang="ja-JP" altLang="en-US" dirty="0"/>
              <a:t>「てにをは」の修正</a:t>
            </a:r>
          </a:p>
          <a:p>
            <a:pPr marL="762000" lvl="1" indent="-457200">
              <a:lnSpc>
                <a:spcPct val="100000"/>
              </a:lnSpc>
              <a:buFont typeface="Wingdings" panose="05000000000000000000" pitchFamily="2" charset="2"/>
              <a:buChar char="u"/>
            </a:pPr>
            <a:r>
              <a:rPr lang="en-US" altLang="ja-JP" dirty="0"/>
              <a:t>collocation(</a:t>
            </a:r>
            <a:r>
              <a:rPr lang="ja-JP" altLang="en-US" dirty="0"/>
              <a:t>コロケーション</a:t>
            </a:r>
            <a:r>
              <a:rPr lang="en-US" altLang="ja-JP" dirty="0"/>
              <a:t>)</a:t>
            </a:r>
            <a:r>
              <a:rPr lang="ja-JP" altLang="en-US" dirty="0"/>
              <a:t>の修正</a:t>
            </a:r>
          </a:p>
          <a:p>
            <a:pPr marL="990600" lvl="2">
              <a:lnSpc>
                <a:spcPct val="100000"/>
              </a:lnSpc>
            </a:pPr>
            <a:r>
              <a:rPr lang="ja-JP" altLang="en-US" dirty="0"/>
              <a:t>○上着</a:t>
            </a:r>
            <a:r>
              <a:rPr lang="ja-JP" altLang="en-US"/>
              <a:t>を</a:t>
            </a:r>
            <a:r>
              <a:rPr lang="ja-JP" altLang="en-US" smtClean="0"/>
              <a:t>着る、上着</a:t>
            </a:r>
            <a:r>
              <a:rPr lang="ja-JP" altLang="en-US"/>
              <a:t>を</a:t>
            </a:r>
            <a:r>
              <a:rPr lang="ja-JP" altLang="en-US" smtClean="0"/>
              <a:t>羽織る、✗</a:t>
            </a:r>
            <a:r>
              <a:rPr lang="ja-JP" altLang="en-US" dirty="0"/>
              <a:t>上着を履く</a:t>
            </a:r>
          </a:p>
          <a:p>
            <a:pPr marL="990600" lvl="2">
              <a:lnSpc>
                <a:spcPct val="100000"/>
              </a:lnSpc>
            </a:pPr>
            <a:r>
              <a:rPr lang="ja-JP" altLang="en-US" dirty="0" smtClean="0"/>
              <a:t>○スカート</a:t>
            </a:r>
            <a:r>
              <a:rPr lang="ja-JP" altLang="en-US" smtClean="0"/>
              <a:t>を履く、✗</a:t>
            </a:r>
            <a:r>
              <a:rPr lang="ja-JP" altLang="en-US" dirty="0" smtClean="0"/>
              <a:t>スカートを</a:t>
            </a:r>
            <a:r>
              <a:rPr lang="ja-JP" altLang="en-US" dirty="0"/>
              <a:t>着る</a:t>
            </a:r>
          </a:p>
          <a:p>
            <a:pPr marL="990600" lvl="2">
              <a:lnSpc>
                <a:spcPct val="100000"/>
              </a:lnSpc>
            </a:pPr>
            <a:r>
              <a:rPr lang="ja-JP" altLang="en-US" dirty="0"/>
              <a:t>○帽子</a:t>
            </a:r>
            <a:r>
              <a:rPr lang="ja-JP" altLang="en-US"/>
              <a:t>を</a:t>
            </a:r>
            <a:r>
              <a:rPr lang="ja-JP" altLang="en-US" smtClean="0"/>
              <a:t>かぶる、✗</a:t>
            </a:r>
            <a:r>
              <a:rPr lang="ja-JP" altLang="en-US" dirty="0"/>
              <a:t>帽子を着る</a:t>
            </a:r>
          </a:p>
          <a:p>
            <a:pPr marL="762000" lvl="1" indent="-457200">
              <a:lnSpc>
                <a:spcPct val="100000"/>
              </a:lnSpc>
              <a:buFont typeface="Wingdings" panose="05000000000000000000" pitchFamily="2" charset="2"/>
              <a:buChar char="u"/>
            </a:pPr>
            <a:r>
              <a:rPr lang="ja-JP" altLang="en-US" dirty="0"/>
              <a:t>共通語（標準語）への「翻訳」</a:t>
            </a:r>
          </a:p>
          <a:p>
            <a:pPr marL="990600" lvl="2">
              <a:lnSpc>
                <a:spcPct val="100000"/>
              </a:lnSpc>
            </a:pPr>
            <a:r>
              <a:rPr lang="ja-JP" altLang="en-US" dirty="0"/>
              <a:t>○すごく暑い</a:t>
            </a:r>
            <a:r>
              <a:rPr lang="ja-JP" altLang="en-US" dirty="0" smtClean="0"/>
              <a:t>（副詞 </a:t>
            </a:r>
            <a:r>
              <a:rPr lang="ja-JP" altLang="en-US" dirty="0"/>
              <a:t>＋ 形容詞）</a:t>
            </a:r>
          </a:p>
          <a:p>
            <a:pPr marL="990600" lvl="2">
              <a:lnSpc>
                <a:spcPct val="100000"/>
              </a:lnSpc>
            </a:pPr>
            <a:r>
              <a:rPr lang="ja-JP" altLang="en-US" dirty="0"/>
              <a:t>✗すごい暑い（形容詞 ＋ 形容詞）</a:t>
            </a:r>
          </a:p>
          <a:p>
            <a:pPr marL="990600" lvl="2">
              <a:lnSpc>
                <a:spcPct val="100000"/>
              </a:lnSpc>
            </a:pPr>
            <a:r>
              <a:rPr lang="ja-JP" altLang="en-US" dirty="0" smtClean="0"/>
              <a:t>最近の傾向？ </a:t>
            </a:r>
            <a:r>
              <a:rPr lang="en-US" altLang="ja-JP" dirty="0" smtClean="0"/>
              <a:t>or </a:t>
            </a:r>
            <a:r>
              <a:rPr lang="ja-JP" altLang="en-US" dirty="0" smtClean="0"/>
              <a:t>地域性</a:t>
            </a:r>
            <a:r>
              <a:rPr lang="ja-JP" altLang="en-US" dirty="0"/>
              <a:t>？</a:t>
            </a:r>
          </a:p>
          <a:p>
            <a:pPr marL="762000" lvl="1" indent="-457200">
              <a:lnSpc>
                <a:spcPct val="100000"/>
              </a:lnSpc>
              <a:buFont typeface="Wingdings" panose="05000000000000000000" pitchFamily="2" charset="2"/>
              <a:buChar char="u"/>
            </a:pPr>
            <a:r>
              <a:rPr lang="ja-JP" altLang="en-US" dirty="0"/>
              <a:t>「ら抜き」言葉</a:t>
            </a:r>
          </a:p>
          <a:p>
            <a:pPr marL="990600" lvl="2">
              <a:lnSpc>
                <a:spcPct val="100000"/>
              </a:lnSpc>
            </a:pPr>
            <a:r>
              <a:rPr lang="ja-JP" altLang="en-US" dirty="0"/>
              <a:t>共通語では</a:t>
            </a:r>
            <a:r>
              <a:rPr lang="ja-JP" altLang="en-US" dirty="0" smtClean="0"/>
              <a:t>「</a:t>
            </a:r>
            <a:r>
              <a:rPr lang="ja-JP" altLang="en-US" dirty="0"/>
              <a:t>ら抜き」は正当では</a:t>
            </a:r>
            <a:r>
              <a:rPr lang="ja-JP" altLang="en-US" dirty="0" smtClean="0"/>
              <a:t>ない</a:t>
            </a:r>
            <a:endParaRPr lang="ja-JP" altLang="en-US" dirty="0"/>
          </a:p>
          <a:p>
            <a:pPr marL="990600" lvl="2">
              <a:lnSpc>
                <a:spcPct val="100000"/>
              </a:lnSpc>
            </a:pPr>
            <a:r>
              <a:rPr lang="en-US" altLang="ja-JP" dirty="0" smtClean="0"/>
              <a:t>※</a:t>
            </a:r>
            <a:r>
              <a:rPr lang="ja-JP" altLang="en-US" dirty="0" smtClean="0"/>
              <a:t>「</a:t>
            </a:r>
            <a:r>
              <a:rPr lang="ja-JP" altLang="en-US" dirty="0"/>
              <a:t>ら抜き」が正統な地域も</a:t>
            </a:r>
            <a:r>
              <a:rPr lang="ja-JP" altLang="en-US" dirty="0" smtClean="0"/>
              <a:t>ある</a:t>
            </a:r>
            <a:endParaRPr lang="ja-JP" altLang="en-US" dirty="0"/>
          </a:p>
          <a:p>
            <a:pPr marL="533400" lvl="1">
              <a:lnSpc>
                <a:spcPct val="100000"/>
              </a:lnSpc>
            </a:pPr>
            <a:endParaRPr lang="en-US" altLang="ja-JP" dirty="0" smtClean="0"/>
          </a:p>
        </p:txBody>
      </p:sp>
      <p:sp>
        <p:nvSpPr>
          <p:cNvPr id="8" name="コンテンツ プレースホルダー 2"/>
          <p:cNvSpPr>
            <a:spLocks noGrp="1"/>
          </p:cNvSpPr>
          <p:nvPr>
            <p:ph sz="half" idx="1"/>
          </p:nvPr>
        </p:nvSpPr>
        <p:spPr>
          <a:xfrm>
            <a:off x="0" y="1606994"/>
            <a:ext cx="11201400" cy="787400"/>
          </a:xfrm>
        </p:spPr>
        <p:txBody>
          <a:bodyPr numCol="1">
            <a:noAutofit/>
          </a:bodyPr>
          <a:lstStyle/>
          <a:p>
            <a:pPr marL="304800" indent="-457200">
              <a:lnSpc>
                <a:spcPct val="100000"/>
              </a:lnSpc>
              <a:buFont typeface="Wingdings" panose="05000000000000000000" pitchFamily="2" charset="2"/>
              <a:buChar char="n"/>
            </a:pPr>
            <a:r>
              <a:rPr lang="ja-JP" altLang="en-US" sz="3600" dirty="0"/>
              <a:t>大前提</a:t>
            </a:r>
            <a:r>
              <a:rPr lang="en-US" altLang="ja-JP" sz="3600" dirty="0"/>
              <a:t>: </a:t>
            </a:r>
            <a:r>
              <a:rPr lang="ja-JP" altLang="en-US" sz="3600" dirty="0"/>
              <a:t>本 </a:t>
            </a:r>
            <a:r>
              <a:rPr lang="en-US" altLang="ja-JP" sz="3600" dirty="0"/>
              <a:t>not </a:t>
            </a:r>
            <a:r>
              <a:rPr lang="ja-JP" altLang="en-US" sz="3600" dirty="0"/>
              <a:t>ブログ（インターネット</a:t>
            </a:r>
            <a:r>
              <a:rPr lang="ja-JP" altLang="en-US" sz="3600" dirty="0" smtClean="0"/>
              <a:t>）</a:t>
            </a:r>
            <a:endParaRPr lang="ja-JP" altLang="en-US" sz="3600" dirty="0"/>
          </a:p>
        </p:txBody>
      </p:sp>
    </p:spTree>
    <p:extLst>
      <p:ext uri="{BB962C8B-B14F-4D97-AF65-F5344CB8AC3E}">
        <p14:creationId xmlns:p14="http://schemas.microsoft.com/office/powerpoint/2010/main" val="346359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41</a:t>
            </a:fld>
            <a:endParaRPr lang="ja-JP" altLang="en-US" dirty="0"/>
          </a:p>
        </p:txBody>
      </p:sp>
      <p:sp>
        <p:nvSpPr>
          <p:cNvPr id="6" name="タイトル 1"/>
          <p:cNvSpPr txBox="1">
            <a:spLocks/>
          </p:cNvSpPr>
          <p:nvPr/>
        </p:nvSpPr>
        <p:spPr>
          <a:xfrm>
            <a:off x="1568956" y="-10631"/>
            <a:ext cx="9054082" cy="1588127"/>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言語感覚</a:t>
            </a:r>
            <a:r>
              <a:rPr lang="ja-JP" altLang="en-US" dirty="0"/>
              <a:t>を</a:t>
            </a:r>
            <a:r>
              <a:rPr lang="ja-JP" altLang="en-US" dirty="0" smtClean="0"/>
              <a:t>共有するためには</a:t>
            </a:r>
            <a:endParaRPr lang="en-US" altLang="ja-JP" dirty="0" smtClean="0"/>
          </a:p>
          <a:p>
            <a:r>
              <a:rPr lang="ja-JP" altLang="en-US" dirty="0" smtClean="0"/>
              <a:t>どんな本を読むべきか？</a:t>
            </a:r>
            <a:endParaRPr lang="ja-JP" altLang="en-US" dirty="0"/>
          </a:p>
        </p:txBody>
      </p:sp>
      <p:sp>
        <p:nvSpPr>
          <p:cNvPr id="7" name="コンテンツ プレースホルダー 2"/>
          <p:cNvSpPr>
            <a:spLocks noGrp="1"/>
          </p:cNvSpPr>
          <p:nvPr>
            <p:ph sz="half" idx="1"/>
          </p:nvPr>
        </p:nvSpPr>
        <p:spPr>
          <a:xfrm>
            <a:off x="330200" y="1689100"/>
            <a:ext cx="11639550" cy="4940300"/>
          </a:xfrm>
        </p:spPr>
        <p:txBody>
          <a:bodyPr numCol="2">
            <a:noAutofit/>
          </a:bodyPr>
          <a:lstStyle/>
          <a:p>
            <a:pPr marL="361950" indent="-514350">
              <a:lnSpc>
                <a:spcPct val="100000"/>
              </a:lnSpc>
              <a:buFont typeface="Wingdings" panose="05000000000000000000" pitchFamily="2" charset="2"/>
              <a:buChar char="n"/>
            </a:pPr>
            <a:r>
              <a:rPr lang="ja-JP" altLang="en-US" dirty="0" smtClean="0"/>
              <a:t>言語</a:t>
            </a:r>
            <a:r>
              <a:rPr lang="ja-JP" altLang="en-US" dirty="0"/>
              <a:t>感覚の保守性</a:t>
            </a:r>
          </a:p>
          <a:p>
            <a:pPr marL="533400" lvl="1">
              <a:lnSpc>
                <a:spcPct val="100000"/>
              </a:lnSpc>
            </a:pPr>
            <a:r>
              <a:rPr lang="ja-JP" altLang="en-US" dirty="0" smtClean="0"/>
              <a:t>保守</a:t>
            </a:r>
            <a:r>
              <a:rPr lang="en-US" altLang="ja-JP" dirty="0"/>
              <a:t>: </a:t>
            </a:r>
            <a:r>
              <a:rPr lang="ja-JP" altLang="en-US" dirty="0"/>
              <a:t>慣習・慣例</a:t>
            </a:r>
            <a:r>
              <a:rPr lang="ja-JP" altLang="en-US"/>
              <a:t>に</a:t>
            </a:r>
            <a:r>
              <a:rPr lang="ja-JP" altLang="en-US" smtClean="0"/>
              <a:t>従って、なるべく</a:t>
            </a:r>
            <a:r>
              <a:rPr lang="ja-JP" altLang="en-US" dirty="0"/>
              <a:t>これまで通りの言動を取ること</a:t>
            </a:r>
          </a:p>
          <a:p>
            <a:pPr marL="812800" lvl="2" indent="-279400">
              <a:lnSpc>
                <a:spcPct val="100000"/>
              </a:lnSpc>
              <a:buFont typeface="Wingdings" panose="05000000000000000000" pitchFamily="2" charset="2"/>
              <a:buChar char="p"/>
            </a:pPr>
            <a:r>
              <a:rPr lang="en-US" altLang="ja-JP" dirty="0" smtClean="0">
                <a:solidFill>
                  <a:srgbClr val="00B0F0"/>
                </a:solidFill>
              </a:rPr>
              <a:t>∴</a:t>
            </a:r>
            <a:r>
              <a:rPr lang="ja-JP" altLang="en-US" dirty="0">
                <a:solidFill>
                  <a:srgbClr val="00B0F0"/>
                </a:solidFill>
              </a:rPr>
              <a:t>親（世代）</a:t>
            </a:r>
            <a:r>
              <a:rPr lang="ja-JP" altLang="en-US">
                <a:solidFill>
                  <a:srgbClr val="00B0F0"/>
                </a:solidFill>
              </a:rPr>
              <a:t>から</a:t>
            </a:r>
            <a:r>
              <a:rPr lang="ja-JP" altLang="en-US" smtClean="0">
                <a:solidFill>
                  <a:srgbClr val="00B0F0"/>
                </a:solidFill>
              </a:rPr>
              <a:t>学ぶ、真似る</a:t>
            </a:r>
            <a:endParaRPr lang="ja-JP" altLang="en-US" dirty="0">
              <a:solidFill>
                <a:srgbClr val="00B0F0"/>
              </a:solidFill>
            </a:endParaRPr>
          </a:p>
          <a:p>
            <a:pPr marL="812800" lvl="2" indent="-279400">
              <a:lnSpc>
                <a:spcPct val="100000"/>
              </a:lnSpc>
              <a:buFont typeface="Wingdings" panose="05000000000000000000" pitchFamily="2" charset="2"/>
              <a:buChar char="p"/>
            </a:pPr>
            <a:r>
              <a:rPr lang="en-US" altLang="ja-JP" dirty="0" smtClean="0">
                <a:solidFill>
                  <a:srgbClr val="00B0F0"/>
                </a:solidFill>
              </a:rPr>
              <a:t>∴50</a:t>
            </a:r>
            <a:r>
              <a:rPr lang="ja-JP" altLang="en-US" dirty="0">
                <a:solidFill>
                  <a:srgbClr val="00B0F0"/>
                </a:solidFill>
              </a:rPr>
              <a:t>歳以上（昭和中盤以前生まれ</a:t>
            </a:r>
            <a:r>
              <a:rPr lang="ja-JP" altLang="en-US" dirty="0" smtClean="0">
                <a:solidFill>
                  <a:srgbClr val="00B0F0"/>
                </a:solidFill>
              </a:rPr>
              <a:t>）</a:t>
            </a:r>
            <a:endParaRPr lang="en-US" altLang="ja-JP" dirty="0" smtClean="0">
              <a:solidFill>
                <a:srgbClr val="00B0F0"/>
              </a:solidFill>
            </a:endParaRPr>
          </a:p>
          <a:p>
            <a:pPr marL="304800" indent="-457200">
              <a:lnSpc>
                <a:spcPct val="100000"/>
              </a:lnSpc>
              <a:buFont typeface="Wingdings" panose="05000000000000000000" pitchFamily="2" charset="2"/>
              <a:buChar char="n"/>
            </a:pPr>
            <a:r>
              <a:rPr lang="ja-JP" altLang="en-US" dirty="0" smtClean="0"/>
              <a:t>注意</a:t>
            </a:r>
            <a:r>
              <a:rPr lang="en-US" altLang="ja-JP" dirty="0" smtClean="0"/>
              <a:t>: </a:t>
            </a:r>
            <a:r>
              <a:rPr lang="ja-JP" altLang="en-US" dirty="0" smtClean="0"/>
              <a:t>革新性 </a:t>
            </a:r>
            <a:r>
              <a:rPr lang="en-US" altLang="ja-JP" dirty="0" smtClean="0"/>
              <a:t>or </a:t>
            </a:r>
            <a:r>
              <a:rPr lang="ja-JP" altLang="en-US" dirty="0" smtClean="0"/>
              <a:t>懐古主義</a:t>
            </a:r>
            <a:r>
              <a:rPr lang="en-US" altLang="ja-JP" dirty="0" smtClean="0"/>
              <a:t/>
            </a:r>
            <a:br>
              <a:rPr lang="en-US" altLang="ja-JP" dirty="0" smtClean="0"/>
            </a:br>
            <a:r>
              <a:rPr lang="ja-JP" altLang="en-US" dirty="0" smtClean="0"/>
              <a:t>年齢は条件を満たしても</a:t>
            </a:r>
            <a:r>
              <a:rPr lang="en-US" altLang="ja-JP" dirty="0" smtClean="0"/>
              <a:t>……</a:t>
            </a:r>
            <a:r>
              <a:rPr lang="ja-JP" altLang="en-US" dirty="0" smtClean="0"/>
              <a:t>！</a:t>
            </a:r>
            <a:endParaRPr lang="en-US" altLang="ja-JP" dirty="0" smtClean="0"/>
          </a:p>
          <a:p>
            <a:pPr marL="533400" lvl="1">
              <a:lnSpc>
                <a:spcPct val="100000"/>
              </a:lnSpc>
            </a:pPr>
            <a:r>
              <a:rPr lang="en-US" altLang="ja-JP" dirty="0" smtClean="0"/>
              <a:t>〈</a:t>
            </a:r>
            <a:r>
              <a:rPr lang="ja-JP" altLang="en-US" dirty="0" smtClean="0"/>
              <a:t>革新性</a:t>
            </a:r>
            <a:r>
              <a:rPr lang="en-US" altLang="ja-JP" dirty="0" smtClean="0"/>
              <a:t>〉</a:t>
            </a:r>
            <a:r>
              <a:rPr lang="ja-JP" altLang="en-US" dirty="0" smtClean="0"/>
              <a:t>意図</a:t>
            </a:r>
            <a:r>
              <a:rPr lang="ja-JP" altLang="en-US" smtClean="0"/>
              <a:t>せざる革新、破壊</a:t>
            </a:r>
            <a:endParaRPr lang="en-US" altLang="ja-JP" dirty="0" smtClean="0"/>
          </a:p>
          <a:p>
            <a:pPr marL="812800" lvl="2" indent="-279400">
              <a:lnSpc>
                <a:spcPct val="100000"/>
              </a:lnSpc>
              <a:buFont typeface="Wingdings" panose="05000000000000000000" pitchFamily="2" charset="2"/>
              <a:buChar char="p"/>
            </a:pPr>
            <a:r>
              <a:rPr lang="ja-JP" altLang="en-US" dirty="0"/>
              <a:t>日本語は「造語力」が高い </a:t>
            </a:r>
            <a:r>
              <a:rPr lang="en-US" altLang="ja-JP" dirty="0"/>
              <a:t>as </a:t>
            </a:r>
            <a:r>
              <a:rPr lang="ja-JP" altLang="en-US" dirty="0"/>
              <a:t>「名詞 </a:t>
            </a:r>
            <a:r>
              <a:rPr lang="en-US" altLang="ja-JP" dirty="0"/>
              <a:t>+ </a:t>
            </a:r>
            <a:r>
              <a:rPr lang="ja-JP" altLang="en-US" dirty="0"/>
              <a:t>名詞 </a:t>
            </a:r>
            <a:r>
              <a:rPr lang="en-US" altLang="ja-JP" dirty="0"/>
              <a:t>+ ...</a:t>
            </a:r>
            <a:r>
              <a:rPr lang="ja-JP" altLang="en-US" dirty="0"/>
              <a:t>」</a:t>
            </a:r>
          </a:p>
          <a:p>
            <a:pPr marL="812800" lvl="2" indent="-279400">
              <a:lnSpc>
                <a:spcPct val="100000"/>
              </a:lnSpc>
              <a:buFont typeface="Wingdings" panose="05000000000000000000" pitchFamily="2" charset="2"/>
              <a:buChar char="p"/>
            </a:pPr>
            <a:r>
              <a:rPr lang="ja-JP" altLang="en-US" smtClean="0"/>
              <a:t>意図せず、「</a:t>
            </a:r>
            <a:r>
              <a:rPr lang="ja-JP" altLang="en-US" dirty="0"/>
              <a:t>造語」して</a:t>
            </a:r>
            <a:r>
              <a:rPr lang="ja-JP" altLang="en-US" dirty="0" smtClean="0"/>
              <a:t>しまう→言葉の破壊 → 歴史の破壊 → 国柄の破壊</a:t>
            </a:r>
            <a:endParaRPr lang="en-US" altLang="ja-JP" dirty="0" smtClean="0"/>
          </a:p>
          <a:p>
            <a:pPr marL="1276350" lvl="3" indent="-285750">
              <a:lnSpc>
                <a:spcPct val="100000"/>
              </a:lnSpc>
              <a:buFont typeface="Wingdings" panose="05000000000000000000" pitchFamily="2" charset="2"/>
              <a:buChar char="Ø"/>
            </a:pPr>
            <a:r>
              <a:rPr lang="ja-JP" altLang="en-US" dirty="0" smtClean="0"/>
              <a:t>生成</a:t>
            </a:r>
            <a:r>
              <a:rPr lang="en-US" altLang="ja-JP" dirty="0" smtClean="0"/>
              <a:t>AI</a:t>
            </a:r>
          </a:p>
          <a:p>
            <a:pPr marL="1276350" lvl="3" indent="-285750">
              <a:lnSpc>
                <a:spcPct val="100000"/>
              </a:lnSpc>
              <a:buFont typeface="Wingdings" panose="05000000000000000000" pitchFamily="2" charset="2"/>
              <a:buChar char="Ø"/>
            </a:pPr>
            <a:r>
              <a:rPr lang="en-US" altLang="ja-JP" dirty="0" smtClean="0"/>
              <a:t>○○</a:t>
            </a:r>
            <a:r>
              <a:rPr lang="ja-JP" altLang="en-US" dirty="0" smtClean="0"/>
              <a:t>ハラ</a:t>
            </a:r>
            <a:endParaRPr lang="en-US" altLang="ja-JP" dirty="0" smtClean="0"/>
          </a:p>
          <a:p>
            <a:pPr marL="1276350" lvl="3" indent="-285750">
              <a:lnSpc>
                <a:spcPct val="100000"/>
              </a:lnSpc>
              <a:buFont typeface="Wingdings" panose="05000000000000000000" pitchFamily="2" charset="2"/>
              <a:buChar char="Ø"/>
            </a:pPr>
            <a:r>
              <a:rPr lang="en-US" altLang="ja-JP" dirty="0" smtClean="0"/>
              <a:t>○○</a:t>
            </a:r>
            <a:r>
              <a:rPr lang="ja-JP" altLang="en-US" dirty="0" smtClean="0"/>
              <a:t>ガチャ</a:t>
            </a:r>
            <a:endParaRPr lang="en-US" altLang="ja-JP" dirty="0" smtClean="0"/>
          </a:p>
          <a:p>
            <a:pPr marL="1276350" lvl="3" indent="-285750">
              <a:lnSpc>
                <a:spcPct val="100000"/>
              </a:lnSpc>
              <a:buFont typeface="Wingdings" panose="05000000000000000000" pitchFamily="2" charset="2"/>
              <a:buChar char="Ø"/>
            </a:pPr>
            <a:r>
              <a:rPr lang="en-US" altLang="ja-JP" smtClean="0"/>
              <a:t>○○</a:t>
            </a:r>
            <a:r>
              <a:rPr lang="ja-JP" altLang="en-US" smtClean="0"/>
              <a:t>界隈、○</a:t>
            </a:r>
            <a:r>
              <a:rPr lang="ja-JP" altLang="en-US"/>
              <a:t>○</a:t>
            </a:r>
            <a:r>
              <a:rPr lang="ja-JP" altLang="en-US" smtClean="0"/>
              <a:t>系、○○組、○</a:t>
            </a:r>
            <a:r>
              <a:rPr lang="ja-JP" altLang="en-US" dirty="0"/>
              <a:t>○</a:t>
            </a:r>
            <a:r>
              <a:rPr lang="ja-JP" altLang="en-US" dirty="0" smtClean="0"/>
              <a:t>族</a:t>
            </a:r>
            <a:endParaRPr lang="en-US" altLang="ja-JP" dirty="0" smtClean="0"/>
          </a:p>
          <a:p>
            <a:pPr marL="533400" lvl="1">
              <a:lnSpc>
                <a:spcPct val="100000"/>
              </a:lnSpc>
            </a:pPr>
            <a:r>
              <a:rPr lang="en-US" altLang="ja-JP" dirty="0" smtClean="0">
                <a:solidFill>
                  <a:prstClr val="black"/>
                </a:solidFill>
              </a:rPr>
              <a:t>〈</a:t>
            </a:r>
            <a:r>
              <a:rPr lang="ja-JP" altLang="en-US" dirty="0">
                <a:solidFill>
                  <a:prstClr val="black"/>
                </a:solidFill>
              </a:rPr>
              <a:t>懐古</a:t>
            </a:r>
            <a:r>
              <a:rPr lang="ja-JP" altLang="en-US" dirty="0" smtClean="0">
                <a:solidFill>
                  <a:prstClr val="black"/>
                </a:solidFill>
              </a:rPr>
              <a:t>主義</a:t>
            </a:r>
            <a:r>
              <a:rPr lang="en-US" altLang="ja-JP" dirty="0" smtClean="0">
                <a:solidFill>
                  <a:prstClr val="black"/>
                </a:solidFill>
              </a:rPr>
              <a:t>〉</a:t>
            </a:r>
          </a:p>
          <a:p>
            <a:pPr marL="990600" lvl="2">
              <a:lnSpc>
                <a:spcPct val="100000"/>
              </a:lnSpc>
            </a:pPr>
            <a:r>
              <a:rPr lang="ja-JP" altLang="en-US" dirty="0" smtClean="0">
                <a:solidFill>
                  <a:prstClr val="black"/>
                </a:solidFill>
              </a:rPr>
              <a:t>あまり例がない。敢えて挙げる。</a:t>
            </a:r>
            <a:endParaRPr lang="en-US" altLang="ja-JP" dirty="0" smtClean="0">
              <a:solidFill>
                <a:prstClr val="black"/>
              </a:solidFill>
            </a:endParaRPr>
          </a:p>
          <a:p>
            <a:pPr marL="990600" lvl="2">
              <a:lnSpc>
                <a:spcPct val="100000"/>
              </a:lnSpc>
            </a:pPr>
            <a:r>
              <a:rPr lang="ja-JP" altLang="en-US">
                <a:solidFill>
                  <a:prstClr val="black"/>
                </a:solidFill>
              </a:rPr>
              <a:t>平野</a:t>
            </a:r>
            <a:r>
              <a:rPr lang="ja-JP" altLang="en-US" smtClean="0">
                <a:solidFill>
                  <a:prstClr val="black"/>
                </a:solidFill>
              </a:rPr>
              <a:t>啓一郎、</a:t>
            </a:r>
            <a:r>
              <a:rPr lang="en-US" altLang="ja-JP" smtClean="0">
                <a:solidFill>
                  <a:prstClr val="black"/>
                </a:solidFill>
              </a:rPr>
              <a:t>1998</a:t>
            </a:r>
            <a:r>
              <a:rPr lang="ja-JP" altLang="en-US" smtClean="0">
                <a:solidFill>
                  <a:prstClr val="black"/>
                </a:solidFill>
              </a:rPr>
              <a:t>年、「</a:t>
            </a:r>
            <a:r>
              <a:rPr lang="ja-JP" altLang="en-US" dirty="0" smtClean="0">
                <a:solidFill>
                  <a:prstClr val="black"/>
                </a:solidFill>
              </a:rPr>
              <a:t>日輪」</a:t>
            </a:r>
            <a:endParaRPr lang="en-US" altLang="ja-JP" dirty="0" smtClean="0">
              <a:solidFill>
                <a:prstClr val="black"/>
              </a:solidFill>
            </a:endParaRPr>
          </a:p>
          <a:p>
            <a:pPr marL="1447800" lvl="3">
              <a:lnSpc>
                <a:spcPct val="100000"/>
              </a:lnSpc>
            </a:pPr>
            <a:r>
              <a:rPr lang="zh-TW" altLang="en-US" dirty="0"/>
              <a:t>第</a:t>
            </a:r>
            <a:r>
              <a:rPr lang="en-US" altLang="zh-TW" dirty="0"/>
              <a:t>120</a:t>
            </a:r>
            <a:r>
              <a:rPr lang="zh-TW" altLang="en-US" dirty="0"/>
              <a:t>回</a:t>
            </a:r>
            <a:r>
              <a:rPr lang="zh-TW" altLang="en-US" dirty="0">
                <a:hlinkClick r:id="rId3"/>
              </a:rPr>
              <a:t>芥川賞</a:t>
            </a:r>
            <a:r>
              <a:rPr lang="zh-TW" altLang="en-US" dirty="0"/>
              <a:t>（平成</a:t>
            </a:r>
            <a:r>
              <a:rPr lang="en-US" altLang="zh-TW" dirty="0"/>
              <a:t>10</a:t>
            </a:r>
            <a:r>
              <a:rPr lang="zh-TW" altLang="en-US" dirty="0"/>
              <a:t>年</a:t>
            </a:r>
            <a:r>
              <a:rPr lang="en-US" altLang="zh-TW" dirty="0"/>
              <a:t>/1998</a:t>
            </a:r>
            <a:r>
              <a:rPr lang="zh-TW" altLang="en-US" dirty="0"/>
              <a:t>年下期</a:t>
            </a:r>
            <a:r>
              <a:rPr lang="zh-TW" altLang="en-US" dirty="0" smtClean="0"/>
              <a:t>）</a:t>
            </a:r>
            <a:endParaRPr lang="en-US" altLang="zh-TW" dirty="0" smtClean="0"/>
          </a:p>
          <a:p>
            <a:pPr marL="1447800" lvl="3">
              <a:lnSpc>
                <a:spcPct val="100000"/>
              </a:lnSpc>
            </a:pPr>
            <a:r>
              <a:rPr lang="ja-JP" altLang="en-US" dirty="0" smtClean="0">
                <a:hlinkClick r:id="rId4"/>
              </a:rPr>
              <a:t>平野啓一郎公式サイト → 試し読み</a:t>
            </a:r>
            <a:endParaRPr lang="en-US" altLang="zh-TW" dirty="0" smtClean="0"/>
          </a:p>
          <a:p>
            <a:pPr marL="990600" lvl="2">
              <a:lnSpc>
                <a:spcPct val="100000"/>
              </a:lnSpc>
            </a:pPr>
            <a:endParaRPr lang="en-US" altLang="ja-JP" dirty="0">
              <a:solidFill>
                <a:prstClr val="black"/>
              </a:solidFill>
            </a:endParaRPr>
          </a:p>
          <a:p>
            <a:pPr marL="1276350" lvl="3" indent="-285750">
              <a:lnSpc>
                <a:spcPct val="100000"/>
              </a:lnSpc>
              <a:buFont typeface="Wingdings" panose="05000000000000000000" pitchFamily="2" charset="2"/>
              <a:buChar char="Ø"/>
            </a:pPr>
            <a:endParaRPr lang="ja-JP" altLang="en-US" dirty="0"/>
          </a:p>
          <a:p>
            <a:pPr marL="0" indent="0">
              <a:lnSpc>
                <a:spcPct val="100000"/>
              </a:lnSpc>
              <a:buNone/>
            </a:pPr>
            <a:endParaRPr lang="ja-JP" altLang="en-US" dirty="0"/>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0691" y="5052451"/>
            <a:ext cx="1123246" cy="1669024"/>
          </a:xfrm>
          <a:prstGeom prst="rect">
            <a:avLst/>
          </a:prstGeom>
        </p:spPr>
      </p:pic>
    </p:spTree>
    <p:extLst>
      <p:ext uri="{BB962C8B-B14F-4D97-AF65-F5344CB8AC3E}">
        <p14:creationId xmlns:p14="http://schemas.microsoft.com/office/powerpoint/2010/main" val="337365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95300" y="1429858"/>
            <a:ext cx="11201400" cy="5109054"/>
          </a:xfrm>
        </p:spPr>
        <p:txBody>
          <a:bodyPr numCol="1" anchor="ctr">
            <a:noAutofit/>
          </a:bodyPr>
          <a:lstStyle/>
          <a:p>
            <a:pPr marL="0" indent="0">
              <a:lnSpc>
                <a:spcPct val="100000"/>
              </a:lnSpc>
              <a:buNone/>
            </a:pPr>
            <a:r>
              <a:rPr lang="ja-JP" altLang="en-US" sz="13800" smtClean="0"/>
              <a:t>ダンカン、</a:t>
            </a:r>
            <a:endParaRPr lang="en-US" altLang="ja-JP" sz="13800" dirty="0" smtClean="0"/>
          </a:p>
          <a:p>
            <a:pPr marL="0" indent="0">
              <a:lnSpc>
                <a:spcPct val="100000"/>
              </a:lnSpc>
              <a:buNone/>
            </a:pPr>
            <a:r>
              <a:rPr lang="ja-JP" altLang="en-US" sz="13800" dirty="0" smtClean="0"/>
              <a:t>バカヤロー</a:t>
            </a:r>
            <a:endParaRPr lang="ja-JP" altLang="en-US" sz="13800"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42</a:t>
            </a:fld>
            <a:endParaRPr lang="ja-JP" altLang="en-US" dirty="0"/>
          </a:p>
        </p:txBody>
      </p:sp>
      <p:sp>
        <p:nvSpPr>
          <p:cNvPr id="6" name="タイトル 1"/>
          <p:cNvSpPr txBox="1">
            <a:spLocks/>
          </p:cNvSpPr>
          <p:nvPr/>
        </p:nvSpPr>
        <p:spPr>
          <a:xfrm>
            <a:off x="2786441" y="363317"/>
            <a:ext cx="6619120" cy="8402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結局どれ？ 誰の本？</a:t>
            </a:r>
            <a:endParaRPr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750" y="1988104"/>
            <a:ext cx="3810000" cy="3810000"/>
          </a:xfrm>
          <a:prstGeom prst="rect">
            <a:avLst/>
          </a:prstGeom>
        </p:spPr>
      </p:pic>
    </p:spTree>
    <p:extLst>
      <p:ext uri="{BB962C8B-B14F-4D97-AF65-F5344CB8AC3E}">
        <p14:creationId xmlns:p14="http://schemas.microsoft.com/office/powerpoint/2010/main" val="179609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6000" dirty="0" smtClean="0">
                <a:latin typeface="BIZ UDPゴシック" panose="020B0400000000000000" pitchFamily="50" charset="-128"/>
                <a:ea typeface="BIZ UDPゴシック" panose="020B0400000000000000" pitchFamily="50" charset="-128"/>
              </a:rPr>
              <a:t>読書にまつわる困りごと</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3" name="コンテンツ プレースホルダー 2"/>
          <p:cNvSpPr>
            <a:spLocks noGrp="1"/>
          </p:cNvSpPr>
          <p:nvPr>
            <p:ph idx="1"/>
          </p:nvPr>
        </p:nvSpPr>
        <p:spPr>
          <a:xfrm>
            <a:off x="939800" y="1117600"/>
            <a:ext cx="11029950" cy="5740400"/>
          </a:xfrm>
        </p:spPr>
        <p:txBody>
          <a:bodyPr>
            <a:noAutofit/>
          </a:bodyPr>
          <a:lstStyle/>
          <a:p>
            <a:pPr>
              <a:buFont typeface="Wingdings" panose="05000000000000000000" pitchFamily="2" charset="2"/>
              <a:buChar char="n"/>
            </a:pPr>
            <a:r>
              <a:rPr lang="ja-JP" altLang="en-US" dirty="0" smtClean="0">
                <a:latin typeface="BIZ UDPゴシック" panose="020B0400000000000000" pitchFamily="50" charset="-128"/>
                <a:ea typeface="BIZ UDPゴシック" panose="020B0400000000000000" pitchFamily="50" charset="-128"/>
              </a:rPr>
              <a:t>読む前</a:t>
            </a:r>
            <a:endParaRPr lang="en-US" altLang="ja-JP" dirty="0" smtClean="0">
              <a:latin typeface="BIZ UDPゴシック" panose="020B0400000000000000" pitchFamily="50" charset="-128"/>
              <a:ea typeface="BIZ UDPゴシック" panose="020B0400000000000000" pitchFamily="50" charset="-128"/>
            </a:endParaRPr>
          </a:p>
          <a:p>
            <a:pPr lvl="1"/>
            <a:r>
              <a:rPr lang="ja-JP" altLang="en-US" dirty="0" smtClean="0">
                <a:latin typeface="BIZ UDPゴシック" panose="020B0400000000000000" pitchFamily="50" charset="-128"/>
                <a:ea typeface="BIZ UDPゴシック" panose="020B0400000000000000" pitchFamily="50" charset="-128"/>
              </a:rPr>
              <a:t>どんな</a:t>
            </a:r>
            <a:r>
              <a:rPr lang="ja-JP" altLang="en-US" dirty="0">
                <a:latin typeface="BIZ UDPゴシック" panose="020B0400000000000000" pitchFamily="50" charset="-128"/>
                <a:ea typeface="BIZ UDPゴシック" panose="020B0400000000000000" pitchFamily="50" charset="-128"/>
              </a:rPr>
              <a:t>本を読むか？</a:t>
            </a:r>
          </a:p>
          <a:p>
            <a:pPr lvl="1"/>
            <a:r>
              <a:rPr lang="ja-JP" altLang="en-US" dirty="0">
                <a:latin typeface="BIZ UDPゴシック" panose="020B0400000000000000" pitchFamily="50" charset="-128"/>
                <a:ea typeface="BIZ UDPゴシック" panose="020B0400000000000000" pitchFamily="50" charset="-128"/>
              </a:rPr>
              <a:t>どのように</a:t>
            </a:r>
            <a:r>
              <a:rPr lang="ja-JP" altLang="en-US" dirty="0" smtClean="0">
                <a:latin typeface="BIZ UDPゴシック" panose="020B0400000000000000" pitchFamily="50" charset="-128"/>
                <a:ea typeface="BIZ UDPゴシック" panose="020B0400000000000000" pitchFamily="50" charset="-128"/>
              </a:rPr>
              <a:t>して入手するのか？</a:t>
            </a:r>
            <a:endParaRPr lang="en-US" altLang="ja-JP" dirty="0" smtClean="0">
              <a:latin typeface="BIZ UDPゴシック" panose="020B0400000000000000" pitchFamily="50" charset="-128"/>
              <a:ea typeface="BIZ UDPゴシック" panose="020B0400000000000000" pitchFamily="50" charset="-128"/>
            </a:endParaRPr>
          </a:p>
          <a:p>
            <a:pPr>
              <a:buFont typeface="Wingdings" panose="05000000000000000000" pitchFamily="2" charset="2"/>
              <a:buChar char="n"/>
            </a:pPr>
            <a:r>
              <a:rPr lang="ja-JP" altLang="en-US" dirty="0" smtClean="0"/>
              <a:t>読む場所</a:t>
            </a:r>
            <a:endParaRPr lang="ja-JP" altLang="en-US" dirty="0"/>
          </a:p>
          <a:p>
            <a:pPr lvl="1"/>
            <a:r>
              <a:rPr lang="ja-JP" altLang="en-US" smtClean="0">
                <a:latin typeface="BIZ UDPゴシック" panose="020B0400000000000000" pitchFamily="50" charset="-128"/>
                <a:ea typeface="BIZ UDPゴシック" panose="020B0400000000000000" pitchFamily="50" charset="-128"/>
              </a:rPr>
              <a:t>いつ、どこ</a:t>
            </a:r>
            <a:r>
              <a:rPr lang="ja-JP" altLang="en-US" dirty="0">
                <a:latin typeface="BIZ UDPゴシック" panose="020B0400000000000000" pitchFamily="50" charset="-128"/>
                <a:ea typeface="BIZ UDPゴシック" panose="020B0400000000000000" pitchFamily="50" charset="-128"/>
              </a:rPr>
              <a:t>で読むのか</a:t>
            </a:r>
            <a:r>
              <a:rPr lang="ja-JP" altLang="en-US" dirty="0" smtClean="0">
                <a:latin typeface="BIZ UDPゴシック" panose="020B0400000000000000" pitchFamily="50" charset="-128"/>
                <a:ea typeface="BIZ UDPゴシック" panose="020B0400000000000000" pitchFamily="50" charset="-128"/>
              </a:rPr>
              <a:t>？</a:t>
            </a:r>
            <a:endParaRPr lang="en-US" altLang="ja-JP" dirty="0" smtClean="0">
              <a:latin typeface="BIZ UDPゴシック" panose="020B0400000000000000" pitchFamily="50" charset="-128"/>
              <a:ea typeface="BIZ UDPゴシック" panose="020B0400000000000000" pitchFamily="50" charset="-128"/>
            </a:endParaRPr>
          </a:p>
          <a:p>
            <a:pPr>
              <a:buFont typeface="Wingdings" panose="05000000000000000000" pitchFamily="2" charset="2"/>
              <a:buChar char="n"/>
            </a:pPr>
            <a:r>
              <a:rPr lang="ja-JP" altLang="en-US" dirty="0" smtClean="0"/>
              <a:t>読む観点・姿勢</a:t>
            </a:r>
            <a:endParaRPr lang="ja-JP" altLang="en-US" dirty="0"/>
          </a:p>
          <a:p>
            <a:pPr lvl="1"/>
            <a:r>
              <a:rPr lang="ja-JP" altLang="en-US" dirty="0">
                <a:latin typeface="BIZ UDPゴシック" panose="020B0400000000000000" pitchFamily="50" charset="-128"/>
                <a:ea typeface="BIZ UDPゴシック" panose="020B0400000000000000" pitchFamily="50" charset="-128"/>
              </a:rPr>
              <a:t>本のどこを読むのか？</a:t>
            </a:r>
          </a:p>
          <a:p>
            <a:pPr lvl="1"/>
            <a:r>
              <a:rPr lang="ja-JP" altLang="en-US" dirty="0">
                <a:latin typeface="BIZ UDPゴシック" panose="020B0400000000000000" pitchFamily="50" charset="-128"/>
                <a:ea typeface="BIZ UDPゴシック" panose="020B0400000000000000" pitchFamily="50" charset="-128"/>
              </a:rPr>
              <a:t>どうやれば飽きずに</a:t>
            </a:r>
            <a:r>
              <a:rPr lang="ja-JP" altLang="en-US" dirty="0" smtClean="0">
                <a:latin typeface="BIZ UDPゴシック" panose="020B0400000000000000" pitchFamily="50" charset="-128"/>
                <a:ea typeface="BIZ UDPゴシック" panose="020B0400000000000000" pitchFamily="50" charset="-128"/>
              </a:rPr>
              <a:t>読み進められる</a:t>
            </a:r>
            <a:r>
              <a:rPr lang="ja-JP" altLang="en-US" dirty="0">
                <a:latin typeface="BIZ UDPゴシック" panose="020B0400000000000000" pitchFamily="50" charset="-128"/>
                <a:ea typeface="BIZ UDPゴシック" panose="020B0400000000000000" pitchFamily="50" charset="-128"/>
              </a:rPr>
              <a:t>か？</a:t>
            </a:r>
          </a:p>
          <a:p>
            <a:pPr>
              <a:buFont typeface="Wingdings" panose="05000000000000000000" pitchFamily="2" charset="2"/>
              <a:buChar char="n"/>
            </a:pPr>
            <a:r>
              <a:rPr lang="ja-JP" altLang="en-US" dirty="0" smtClean="0">
                <a:latin typeface="BIZ UDPゴシック" panose="020B0400000000000000" pitchFamily="50" charset="-128"/>
                <a:ea typeface="BIZ UDPゴシック" panose="020B0400000000000000" pitchFamily="50" charset="-128"/>
              </a:rPr>
              <a:t>読んだ後</a:t>
            </a:r>
            <a:endParaRPr lang="en-US" altLang="ja-JP" dirty="0" smtClean="0">
              <a:latin typeface="BIZ UDPゴシック" panose="020B0400000000000000" pitchFamily="50" charset="-128"/>
              <a:ea typeface="BIZ UDPゴシック" panose="020B0400000000000000" pitchFamily="50" charset="-128"/>
            </a:endParaRPr>
          </a:p>
          <a:p>
            <a:pPr lvl="1"/>
            <a:r>
              <a:rPr lang="ja-JP" altLang="en-US" dirty="0" smtClean="0">
                <a:latin typeface="BIZ UDPゴシック" panose="020B0400000000000000" pitchFamily="50" charset="-128"/>
                <a:ea typeface="BIZ UDPゴシック" panose="020B0400000000000000" pitchFamily="50" charset="-128"/>
              </a:rPr>
              <a:t>読み終わって</a:t>
            </a:r>
            <a:r>
              <a:rPr lang="ja-JP" altLang="en-US" dirty="0">
                <a:latin typeface="BIZ UDPゴシック" panose="020B0400000000000000" pitchFamily="50" charset="-128"/>
                <a:ea typeface="BIZ UDPゴシック" panose="020B0400000000000000" pitchFamily="50" charset="-128"/>
              </a:rPr>
              <a:t>も忘れないためには</a:t>
            </a:r>
            <a:r>
              <a:rPr lang="ja-JP" altLang="en-US" dirty="0" smtClean="0">
                <a:latin typeface="BIZ UDPゴシック" panose="020B0400000000000000" pitchFamily="50" charset="-128"/>
                <a:ea typeface="BIZ UDPゴシック" panose="020B0400000000000000" pitchFamily="50" charset="-128"/>
              </a:rPr>
              <a:t>？</a:t>
            </a:r>
            <a:endParaRPr lang="en-US" altLang="ja-JP" dirty="0" smtClean="0">
              <a:latin typeface="BIZ UDPゴシック" panose="020B0400000000000000" pitchFamily="50" charset="-128"/>
              <a:ea typeface="BIZ UDPゴシック" panose="020B0400000000000000" pitchFamily="50" charset="-128"/>
            </a:endParaRPr>
          </a:p>
          <a:p>
            <a:pPr>
              <a:buFont typeface="Wingdings" panose="05000000000000000000" pitchFamily="2" charset="2"/>
              <a:buChar char="n"/>
            </a:pPr>
            <a:r>
              <a:rPr lang="ja-JP" altLang="en-US" dirty="0" smtClean="0"/>
              <a:t>メタ</a:t>
            </a:r>
            <a:endParaRPr lang="en-US" altLang="ja-JP" dirty="0"/>
          </a:p>
          <a:p>
            <a:pPr lvl="1"/>
            <a:r>
              <a:rPr lang="ja-JP" altLang="en-US" dirty="0" smtClean="0">
                <a:latin typeface="BIZ UDPゴシック" panose="020B0400000000000000" pitchFamily="50" charset="-128"/>
                <a:ea typeface="BIZ UDPゴシック" panose="020B0400000000000000" pitchFamily="50" charset="-128"/>
              </a:rPr>
              <a:t>余裕の作り方（時間・心・お金）</a:t>
            </a:r>
            <a:endParaRPr lang="ja-JP" altLang="en-US" dirty="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3200" smtClean="0">
                <a:solidFill>
                  <a:schemeClr val="tx1"/>
                </a:solidFill>
                <a:latin typeface="BIZ UDゴシック" panose="020B0400000000000000" pitchFamily="49" charset="-128"/>
                <a:ea typeface="BIZ UDゴシック" panose="020B0400000000000000" pitchFamily="49" charset="-128"/>
              </a:rPr>
              <a:t>43</a:t>
            </a:fld>
            <a:endParaRPr kumimoji="1" lang="ja-JP" altLang="en-US" sz="3200" dirty="0">
              <a:solidFill>
                <a:schemeClr val="tx1"/>
              </a:solidFill>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3751532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765EB49-9DFC-4E8F-942D-DE86EA8C93DB}" type="slidenum">
              <a:rPr kumimoji="1" lang="ja-JP" altLang="en-US" smtClean="0"/>
              <a:t>44</a:t>
            </a:fld>
            <a:endParaRPr kumimoji="1" lang="ja-JP" altLang="en-US"/>
          </a:p>
        </p:txBody>
      </p:sp>
      <p:pic>
        <p:nvPicPr>
          <p:cNvPr id="3" name="図 2" descr="20240802_超読書法.pptx - PowerPoi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50" y="170033"/>
            <a:ext cx="11571700" cy="618631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03003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66"/>
            <a:ext cx="10515600" cy="1325563"/>
          </a:xfrm>
        </p:spPr>
        <p:txBody>
          <a:bodyPr>
            <a:normAutofit/>
          </a:bodyPr>
          <a:lstStyle/>
          <a:p>
            <a:pPr algn="ctr"/>
            <a:r>
              <a:rPr kumimoji="1" lang="ja-JP" altLang="en-US" sz="6000" dirty="0" smtClean="0">
                <a:latin typeface="BIZ UDPゴシック" panose="020B0400000000000000" pitchFamily="50" charset="-128"/>
                <a:ea typeface="BIZ UDPゴシック" panose="020B0400000000000000" pitchFamily="50" charset="-128"/>
              </a:rPr>
              <a:t>水平読書法・垂直読書法</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12" name="コンテンツ プレースホルダー 2"/>
          <p:cNvSpPr>
            <a:spLocks noGrp="1"/>
          </p:cNvSpPr>
          <p:nvPr>
            <p:ph idx="1"/>
          </p:nvPr>
        </p:nvSpPr>
        <p:spPr>
          <a:xfrm>
            <a:off x="210458" y="1327828"/>
            <a:ext cx="11771085" cy="5028521"/>
          </a:xfrm>
        </p:spPr>
        <p:txBody>
          <a:bodyPr>
            <a:noAutofit/>
          </a:bodyPr>
          <a:lstStyle/>
          <a:p>
            <a:pPr>
              <a:lnSpc>
                <a:spcPct val="100000"/>
              </a:lnSpc>
            </a:pPr>
            <a:r>
              <a:rPr lang="ja-JP" altLang="en-US" sz="3200" dirty="0" smtClean="0">
                <a:latin typeface="BIZ UDPゴシック" panose="020B0400000000000000" pitchFamily="50" charset="-128"/>
                <a:ea typeface="BIZ UDPゴシック" panose="020B0400000000000000" pitchFamily="50" charset="-128"/>
              </a:rPr>
              <a:t>水平読書</a:t>
            </a:r>
            <a:endParaRPr lang="en-US" altLang="ja-JP" sz="3200" dirty="0" smtClean="0">
              <a:latin typeface="BIZ UDPゴシック" panose="020B0400000000000000" pitchFamily="50" charset="-128"/>
              <a:ea typeface="BIZ UDPゴシック" panose="020B0400000000000000" pitchFamily="50" charset="-128"/>
            </a:endParaRPr>
          </a:p>
          <a:p>
            <a:pPr lvl="1">
              <a:lnSpc>
                <a:spcPct val="100000"/>
              </a:lnSpc>
            </a:pPr>
            <a:r>
              <a:rPr lang="en-US" altLang="ja-JP" sz="2800" dirty="0" smtClean="0">
                <a:latin typeface="BIZ UDPゴシック" panose="020B0400000000000000" pitchFamily="50" charset="-128"/>
                <a:ea typeface="BIZ UDPゴシック" panose="020B0400000000000000" pitchFamily="50" charset="-128"/>
              </a:rPr>
              <a:t>&gt;</a:t>
            </a:r>
            <a:r>
              <a:rPr lang="ja-JP" altLang="en-US" sz="2800" dirty="0" smtClean="0">
                <a:latin typeface="BIZ UDPゴシック" panose="020B0400000000000000" pitchFamily="50" charset="-128"/>
                <a:ea typeface="BIZ UDPゴシック" panose="020B0400000000000000" pitchFamily="50" charset="-128"/>
              </a:rPr>
              <a:t>同じテーマの本を</a:t>
            </a:r>
            <a:r>
              <a:rPr lang="en-US" altLang="ja-JP" sz="2800" dirty="0" smtClean="0">
                <a:latin typeface="BIZ UDPゴシック" panose="020B0400000000000000" pitchFamily="50" charset="-128"/>
                <a:ea typeface="BIZ UDPゴシック" panose="020B0400000000000000" pitchFamily="50" charset="-128"/>
              </a:rPr>
              <a:t>5</a:t>
            </a:r>
            <a:r>
              <a:rPr lang="ja-JP" altLang="en-US" sz="2800" dirty="0" smtClean="0">
                <a:latin typeface="BIZ UDPゴシック" panose="020B0400000000000000" pitchFamily="50" charset="-128"/>
                <a:ea typeface="BIZ UDPゴシック" panose="020B0400000000000000" pitchFamily="50" charset="-128"/>
              </a:rPr>
              <a:t>～</a:t>
            </a:r>
            <a:r>
              <a:rPr lang="en-US" altLang="ja-JP" sz="2800" dirty="0" smtClean="0">
                <a:latin typeface="BIZ UDPゴシック" panose="020B0400000000000000" pitchFamily="50" charset="-128"/>
                <a:ea typeface="BIZ UDPゴシック" panose="020B0400000000000000" pitchFamily="50" charset="-128"/>
              </a:rPr>
              <a:t>10</a:t>
            </a:r>
            <a:r>
              <a:rPr lang="ja-JP" altLang="en-US" sz="2800" dirty="0" smtClean="0">
                <a:latin typeface="BIZ UDPゴシック" panose="020B0400000000000000" pitchFamily="50" charset="-128"/>
                <a:ea typeface="BIZ UDPゴシック" panose="020B0400000000000000" pitchFamily="50" charset="-128"/>
              </a:rPr>
              <a:t>冊ほど</a:t>
            </a:r>
            <a:r>
              <a:rPr lang="ja-JP" altLang="en-US" sz="2800" smtClean="0">
                <a:latin typeface="BIZ UDPゴシック" panose="020B0400000000000000" pitchFamily="50" charset="-128"/>
                <a:ea typeface="BIZ UDPゴシック" panose="020B0400000000000000" pitchFamily="50" charset="-128"/>
              </a:rPr>
              <a:t>複数並べ、その</a:t>
            </a:r>
            <a:r>
              <a:rPr lang="ja-JP" altLang="en-US" sz="2800" dirty="0" smtClean="0">
                <a:latin typeface="BIZ UDPゴシック" panose="020B0400000000000000" pitchFamily="50" charset="-128"/>
                <a:ea typeface="BIZ UDPゴシック" panose="020B0400000000000000" pitchFamily="50" charset="-128"/>
              </a:rPr>
              <a:t>テーマの箇所だけ抜き取って読んでいく読書法である。</a:t>
            </a:r>
            <a:endParaRPr lang="en-US" altLang="ja-JP" sz="3600" dirty="0" smtClean="0">
              <a:latin typeface="BIZ UDPゴシック" panose="020B0400000000000000" pitchFamily="50" charset="-128"/>
              <a:ea typeface="BIZ UDPゴシック" panose="020B0400000000000000" pitchFamily="50" charset="-128"/>
            </a:endParaRPr>
          </a:p>
          <a:p>
            <a:pPr lvl="2">
              <a:lnSpc>
                <a:spcPct val="100000"/>
              </a:lnSpc>
            </a:pPr>
            <a:r>
              <a:rPr lang="ja-JP" altLang="en-US" sz="2200" dirty="0" smtClean="0">
                <a:latin typeface="BIZ UDPゴシック" panose="020B0400000000000000" pitchFamily="50" charset="-128"/>
                <a:ea typeface="BIZ UDPゴシック" panose="020B0400000000000000" pitchFamily="50" charset="-128"/>
              </a:rPr>
              <a:t>驚くほど知識が手に入る読書勉強法</a:t>
            </a:r>
            <a:r>
              <a:rPr lang="en-US" altLang="ja-JP" sz="2200" dirty="0" smtClean="0">
                <a:latin typeface="BIZ UDPゴシック" panose="020B0400000000000000" pitchFamily="50" charset="-128"/>
                <a:ea typeface="BIZ UDPゴシック" panose="020B0400000000000000" pitchFamily="50" charset="-128"/>
              </a:rPr>
              <a:t>――</a:t>
            </a:r>
            <a:r>
              <a:rPr lang="ja-JP" altLang="en-US" sz="2200" dirty="0" smtClean="0">
                <a:latin typeface="BIZ UDPゴシック" panose="020B0400000000000000" pitchFamily="50" charset="-128"/>
                <a:ea typeface="BIZ UDPゴシック" panose="020B0400000000000000" pitchFamily="50" charset="-128"/>
              </a:rPr>
              <a:t>「水平読書」徹底解説</a:t>
            </a:r>
          </a:p>
          <a:p>
            <a:pPr lvl="2">
              <a:lnSpc>
                <a:spcPct val="100000"/>
              </a:lnSpc>
            </a:pPr>
            <a:r>
              <a:rPr lang="en-US" altLang="ja-JP" dirty="0" smtClean="0">
                <a:latin typeface="BIZ UDPゴシック" panose="020B0400000000000000" pitchFamily="50" charset="-128"/>
                <a:ea typeface="BIZ UDPゴシック" panose="020B0400000000000000" pitchFamily="50" charset="-128"/>
                <a:hlinkClick r:id="rId3"/>
              </a:rPr>
              <a:t>https://news.yahoo.co.jp/expert/articles/d7b1358bdf7013c5278e72110b6e058e2a9cf825</a:t>
            </a:r>
            <a:endParaRPr lang="en-US" altLang="ja-JP" dirty="0" smtClean="0">
              <a:latin typeface="BIZ UDPゴシック" panose="020B0400000000000000" pitchFamily="50" charset="-128"/>
              <a:ea typeface="BIZ UDPゴシック" panose="020B0400000000000000" pitchFamily="50" charset="-128"/>
            </a:endParaRPr>
          </a:p>
          <a:p>
            <a:pPr>
              <a:lnSpc>
                <a:spcPct val="100000"/>
              </a:lnSpc>
            </a:pPr>
            <a:r>
              <a:rPr lang="ja-JP" altLang="en-US" sz="3200" dirty="0" smtClean="0">
                <a:latin typeface="BIZ UDPゴシック" panose="020B0400000000000000" pitchFamily="50" charset="-128"/>
                <a:ea typeface="BIZ UDPゴシック" panose="020B0400000000000000" pitchFamily="50" charset="-128"/>
              </a:rPr>
              <a:t>垂直読書</a:t>
            </a:r>
            <a:endParaRPr lang="en-US" altLang="ja-JP" sz="3200" dirty="0" smtClean="0">
              <a:latin typeface="BIZ UDPゴシック" panose="020B0400000000000000" pitchFamily="50" charset="-128"/>
              <a:ea typeface="BIZ UDPゴシック" panose="020B0400000000000000" pitchFamily="50" charset="-128"/>
            </a:endParaRPr>
          </a:p>
          <a:p>
            <a:pPr lvl="1">
              <a:lnSpc>
                <a:spcPct val="100000"/>
              </a:lnSpc>
            </a:pPr>
            <a:r>
              <a:rPr lang="ja-JP" altLang="en-US" sz="2800" dirty="0">
                <a:latin typeface="BIZ UDPゴシック" panose="020B0400000000000000" pitchFamily="50" charset="-128"/>
                <a:ea typeface="BIZ UDPゴシック" panose="020B0400000000000000" pitchFamily="50" charset="-128"/>
              </a:rPr>
              <a:t>＞</a:t>
            </a:r>
            <a:r>
              <a:rPr lang="ja-JP" altLang="en-US" sz="2800" dirty="0" smtClean="0">
                <a:latin typeface="BIZ UDPゴシック" panose="020B0400000000000000" pitchFamily="50" charset="-128"/>
                <a:ea typeface="BIZ UDPゴシック" panose="020B0400000000000000" pitchFamily="50" charset="-128"/>
              </a:rPr>
              <a:t>本のテーマと</a:t>
            </a:r>
            <a:r>
              <a:rPr lang="ja-JP" altLang="en-US" sz="2800" u="sng" dirty="0" smtClean="0">
                <a:latin typeface="BIZ UDPゴシック" panose="020B0400000000000000" pitchFamily="50" charset="-128"/>
                <a:ea typeface="BIZ UDPゴシック" panose="020B0400000000000000" pitchFamily="50" charset="-128"/>
              </a:rPr>
              <a:t>は</a:t>
            </a:r>
            <a:r>
              <a:rPr lang="ja-JP" altLang="en-US" sz="2800" smtClean="0">
                <a:latin typeface="BIZ UDPゴシック" panose="020B0400000000000000" pitchFamily="50" charset="-128"/>
                <a:ea typeface="BIZ UDPゴシック" panose="020B0400000000000000" pitchFamily="50" charset="-128"/>
              </a:rPr>
              <a:t>関係なく、同じ</a:t>
            </a:r>
            <a:r>
              <a:rPr lang="ja-JP" altLang="en-US" sz="2800" dirty="0" smtClean="0">
                <a:latin typeface="BIZ UDPゴシック" panose="020B0400000000000000" pitchFamily="50" charset="-128"/>
                <a:ea typeface="BIZ UDPゴシック" panose="020B0400000000000000" pitchFamily="50" charset="-128"/>
              </a:rPr>
              <a:t>著者の本を連続</a:t>
            </a:r>
            <a:r>
              <a:rPr lang="ja-JP" altLang="en-US" sz="2800" smtClean="0">
                <a:latin typeface="BIZ UDPゴシック" panose="020B0400000000000000" pitchFamily="50" charset="-128"/>
                <a:ea typeface="BIZ UDPゴシック" panose="020B0400000000000000" pitchFamily="50" charset="-128"/>
              </a:rPr>
              <a:t>して読み、その</a:t>
            </a:r>
            <a:r>
              <a:rPr lang="ja-JP" altLang="en-US" sz="2800" dirty="0" smtClean="0">
                <a:latin typeface="BIZ UDPゴシック" panose="020B0400000000000000" pitchFamily="50" charset="-128"/>
                <a:ea typeface="BIZ UDPゴシック" panose="020B0400000000000000" pitchFamily="50" charset="-128"/>
              </a:rPr>
              <a:t>著者の思考パターンを手に入れる読書法のこと。</a:t>
            </a:r>
            <a:endParaRPr lang="en-US" altLang="ja-JP" sz="3600" dirty="0" smtClean="0">
              <a:latin typeface="BIZ UDPゴシック" panose="020B0400000000000000" pitchFamily="50" charset="-128"/>
              <a:ea typeface="BIZ UDPゴシック" panose="020B0400000000000000" pitchFamily="50" charset="-128"/>
            </a:endParaRPr>
          </a:p>
          <a:p>
            <a:pPr lvl="2">
              <a:lnSpc>
                <a:spcPct val="100000"/>
              </a:lnSpc>
            </a:pPr>
            <a:r>
              <a:rPr lang="ja-JP" altLang="en-US" sz="2200" smtClean="0">
                <a:latin typeface="BIZ UDPゴシック" panose="020B0400000000000000" pitchFamily="50" charset="-128"/>
                <a:ea typeface="BIZ UDPゴシック" panose="020B0400000000000000" pitchFamily="50" charset="-128"/>
              </a:rPr>
              <a:t>強いマインド、執念、継続力</a:t>
            </a:r>
            <a:r>
              <a:rPr lang="ja-JP" altLang="en-US" sz="2200" dirty="0" smtClean="0">
                <a:latin typeface="BIZ UDPゴシック" panose="020B0400000000000000" pitchFamily="50" charset="-128"/>
                <a:ea typeface="BIZ UDPゴシック" panose="020B0400000000000000" pitchFamily="50" charset="-128"/>
              </a:rPr>
              <a:t>を身につけられる読書法</a:t>
            </a:r>
            <a:r>
              <a:rPr lang="en-US" altLang="ja-JP" sz="2200" dirty="0" smtClean="0">
                <a:latin typeface="BIZ UDPゴシック" panose="020B0400000000000000" pitchFamily="50" charset="-128"/>
                <a:ea typeface="BIZ UDPゴシック" panose="020B0400000000000000" pitchFamily="50" charset="-128"/>
              </a:rPr>
              <a:t>――</a:t>
            </a:r>
            <a:r>
              <a:rPr lang="ja-JP" altLang="en-US" sz="2200" dirty="0" smtClean="0">
                <a:latin typeface="BIZ UDPゴシック" panose="020B0400000000000000" pitchFamily="50" charset="-128"/>
                <a:ea typeface="BIZ UDPゴシック" panose="020B0400000000000000" pitchFamily="50" charset="-128"/>
              </a:rPr>
              <a:t>「垂直読書」徹底解説</a:t>
            </a:r>
            <a:endParaRPr lang="en-US" altLang="ja-JP" sz="2200" dirty="0" smtClean="0">
              <a:latin typeface="BIZ UDPゴシック" panose="020B0400000000000000" pitchFamily="50" charset="-128"/>
              <a:ea typeface="BIZ UDPゴシック" panose="020B0400000000000000" pitchFamily="50" charset="-128"/>
            </a:endParaRPr>
          </a:p>
          <a:p>
            <a:pPr lvl="2">
              <a:lnSpc>
                <a:spcPct val="100000"/>
              </a:lnSpc>
            </a:pPr>
            <a:r>
              <a:rPr lang="en-US" altLang="ja-JP" dirty="0" smtClean="0">
                <a:latin typeface="BIZ UDPゴシック" panose="020B0400000000000000" pitchFamily="50" charset="-128"/>
                <a:ea typeface="BIZ UDPゴシック" panose="020B0400000000000000" pitchFamily="50" charset="-128"/>
                <a:hlinkClick r:id="rId4"/>
              </a:rPr>
              <a:t>https://news.yahoo.co.jp/expert/articles/39d431a64f59147cc281702af923a9305ae38d0d</a:t>
            </a:r>
            <a:endParaRPr lang="en-US" altLang="ja-JP" dirty="0" smtClean="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3200" smtClean="0">
                <a:solidFill>
                  <a:schemeClr val="tx1"/>
                </a:solidFill>
                <a:latin typeface="BIZ UDゴシック" panose="020B0400000000000000" pitchFamily="49" charset="-128"/>
                <a:ea typeface="BIZ UDゴシック" panose="020B0400000000000000" pitchFamily="49" charset="-128"/>
              </a:rPr>
              <a:t>45</a:t>
            </a:fld>
            <a:endParaRPr kumimoji="1" lang="ja-JP" altLang="en-US" sz="5400" dirty="0">
              <a:solidFill>
                <a:schemeClr val="tx1"/>
              </a:solidFill>
              <a:latin typeface="BIZ UDゴシック" panose="020B0400000000000000" pitchFamily="49" charset="-128"/>
              <a:ea typeface="BIZ UDゴシック" panose="020B0400000000000000" pitchFamily="49" charset="-128"/>
            </a:endParaRPr>
          </a:p>
        </p:txBody>
      </p:sp>
    </p:spTree>
    <p:extLst>
      <p:ext uri="{BB962C8B-B14F-4D97-AF65-F5344CB8AC3E}">
        <p14:creationId xmlns:p14="http://schemas.microsoft.com/office/powerpoint/2010/main" val="141440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66"/>
            <a:ext cx="10515600" cy="1325563"/>
          </a:xfrm>
        </p:spPr>
        <p:txBody>
          <a:bodyPr>
            <a:normAutofit/>
          </a:bodyPr>
          <a:lstStyle/>
          <a:p>
            <a:pPr algn="ctr"/>
            <a:r>
              <a:rPr kumimoji="1" lang="ja-JP" altLang="en-US" sz="6000" dirty="0" smtClean="0">
                <a:latin typeface="BIZ UDPゴシック" panose="020B0400000000000000" pitchFamily="50" charset="-128"/>
                <a:ea typeface="BIZ UDPゴシック" panose="020B0400000000000000" pitchFamily="50" charset="-128"/>
              </a:rPr>
              <a:t>水平読書法・垂直読書法</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12" name="コンテンツ プレースホルダー 2"/>
          <p:cNvSpPr>
            <a:spLocks noGrp="1"/>
          </p:cNvSpPr>
          <p:nvPr>
            <p:ph idx="1"/>
          </p:nvPr>
        </p:nvSpPr>
        <p:spPr>
          <a:xfrm>
            <a:off x="4582886" y="1327828"/>
            <a:ext cx="7398657" cy="5145543"/>
          </a:xfrm>
        </p:spPr>
        <p:txBody>
          <a:bodyPr>
            <a:noAutofit/>
          </a:bodyPr>
          <a:lstStyle/>
          <a:p>
            <a:pPr marL="0" indent="0">
              <a:lnSpc>
                <a:spcPct val="100000"/>
              </a:lnSpc>
              <a:buNone/>
            </a:pPr>
            <a:r>
              <a:rPr lang="ja-JP" altLang="en-US" sz="3200" dirty="0" smtClean="0">
                <a:latin typeface="BIZ UDPゴシック" panose="020B0400000000000000" pitchFamily="50" charset="-128"/>
                <a:ea typeface="BIZ UDPゴシック" panose="020B0400000000000000" pitchFamily="50" charset="-128"/>
              </a:rPr>
              <a:t>横山信弘</a:t>
            </a:r>
            <a:r>
              <a:rPr lang="en-US" altLang="ja-JP" sz="3200" dirty="0" smtClean="0">
                <a:latin typeface="BIZ UDPゴシック" panose="020B0400000000000000" pitchFamily="50" charset="-128"/>
                <a:ea typeface="BIZ UDPゴシック" panose="020B0400000000000000" pitchFamily="50" charset="-128"/>
              </a:rPr>
              <a:t>, 2017, </a:t>
            </a:r>
            <a:r>
              <a:rPr lang="ja-JP" altLang="en-US" sz="3200" dirty="0" smtClean="0">
                <a:latin typeface="BIZ UDPゴシック" panose="020B0400000000000000" pitchFamily="50" charset="-128"/>
                <a:ea typeface="BIZ UDPゴシック" panose="020B0400000000000000" pitchFamily="50" charset="-128"/>
              </a:rPr>
              <a:t>入社</a:t>
            </a:r>
            <a:r>
              <a:rPr lang="en-US" altLang="ja-JP" sz="3200" dirty="0" smtClean="0">
                <a:latin typeface="BIZ UDPゴシック" panose="020B0400000000000000" pitchFamily="50" charset="-128"/>
                <a:ea typeface="BIZ UDPゴシック" panose="020B0400000000000000" pitchFamily="50" charset="-128"/>
              </a:rPr>
              <a:t>1</a:t>
            </a:r>
            <a:r>
              <a:rPr lang="ja-JP" altLang="en-US" sz="3200" dirty="0" smtClean="0">
                <a:latin typeface="BIZ UDPゴシック" panose="020B0400000000000000" pitchFamily="50" charset="-128"/>
                <a:ea typeface="BIZ UDPゴシック" panose="020B0400000000000000" pitchFamily="50" charset="-128"/>
              </a:rPr>
              <a:t>年目からの「絶対達成」入門</a:t>
            </a:r>
            <a:r>
              <a:rPr lang="en-US" altLang="ja-JP" sz="3200" dirty="0" smtClean="0">
                <a:latin typeface="BIZ UDPゴシック" panose="020B0400000000000000" pitchFamily="50" charset="-128"/>
                <a:ea typeface="BIZ UDPゴシック" panose="020B0400000000000000" pitchFamily="50" charset="-128"/>
              </a:rPr>
              <a:t>, </a:t>
            </a:r>
            <a:r>
              <a:rPr lang="ja-JP" altLang="en-US" sz="3200" dirty="0" smtClean="0">
                <a:latin typeface="BIZ UDPゴシック" panose="020B0400000000000000" pitchFamily="50" charset="-128"/>
                <a:ea typeface="BIZ UDPゴシック" panose="020B0400000000000000" pitchFamily="50" charset="-128"/>
              </a:rPr>
              <a:t>株式会社</a:t>
            </a:r>
            <a:r>
              <a:rPr lang="ja-JP" altLang="en-US" sz="3200" dirty="0" err="1" smtClean="0">
                <a:latin typeface="BIZ UDPゴシック" panose="020B0400000000000000" pitchFamily="50" charset="-128"/>
                <a:ea typeface="BIZ UDPゴシック" panose="020B0400000000000000" pitchFamily="50" charset="-128"/>
              </a:rPr>
              <a:t>あさ</a:t>
            </a:r>
            <a:r>
              <a:rPr lang="ja-JP" altLang="en-US" sz="3200" dirty="0" smtClean="0">
                <a:latin typeface="BIZ UDPゴシック" panose="020B0400000000000000" pitchFamily="50" charset="-128"/>
                <a:ea typeface="BIZ UDPゴシック" panose="020B0400000000000000" pitchFamily="50" charset="-128"/>
              </a:rPr>
              <a:t>出版</a:t>
            </a:r>
            <a:endParaRPr lang="en-US" altLang="ja-JP" sz="3200" dirty="0" smtClean="0">
              <a:latin typeface="BIZ UDPゴシック" panose="020B0400000000000000" pitchFamily="50" charset="-128"/>
              <a:ea typeface="BIZ UDPゴシック" panose="020B0400000000000000" pitchFamily="50" charset="-128"/>
            </a:endParaRPr>
          </a:p>
          <a:p>
            <a:pPr marL="261938" indent="0">
              <a:lnSpc>
                <a:spcPct val="100000"/>
              </a:lnSpc>
              <a:buNone/>
            </a:pPr>
            <a:r>
              <a:rPr lang="ja-JP" altLang="en-US" dirty="0" smtClean="0">
                <a:latin typeface="UD デジタル 教科書体 NP-B" panose="02020700000000000000" pitchFamily="18" charset="-128"/>
                <a:ea typeface="UD デジタル 教科書体 NP-B" panose="02020700000000000000" pitchFamily="18" charset="-128"/>
              </a:rPr>
              <a:t>世の中が大きく変化し続けるこの</a:t>
            </a:r>
            <a:r>
              <a:rPr lang="ja-JP" altLang="en-US" smtClean="0">
                <a:latin typeface="UD デジタル 教科書体 NP-B" panose="02020700000000000000" pitchFamily="18" charset="-128"/>
                <a:ea typeface="UD デジタル 教科書体 NP-B" panose="02020700000000000000" pitchFamily="18" charset="-128"/>
              </a:rPr>
              <a:t>時代に、</a:t>
            </a:r>
            <a:endParaRPr lang="en-US" altLang="ja-JP" dirty="0" smtClean="0">
              <a:latin typeface="UD デジタル 教科書体 NP-B" panose="02020700000000000000" pitchFamily="18" charset="-128"/>
              <a:ea typeface="UD デジタル 教科書体 NP-B" panose="02020700000000000000" pitchFamily="18" charset="-128"/>
            </a:endParaRPr>
          </a:p>
          <a:p>
            <a:pPr marL="261938" indent="0">
              <a:lnSpc>
                <a:spcPct val="100000"/>
              </a:lnSpc>
              <a:buNone/>
            </a:pPr>
            <a:r>
              <a:rPr lang="ja-JP" altLang="en-US" dirty="0" smtClean="0">
                <a:latin typeface="UD デジタル 教科書体 NP-B" panose="02020700000000000000" pitchFamily="18" charset="-128"/>
                <a:ea typeface="UD デジタル 教科書体 NP-B" panose="02020700000000000000" pitchFamily="18" charset="-128"/>
              </a:rPr>
              <a:t/>
            </a:r>
            <a:br>
              <a:rPr lang="ja-JP" altLang="en-US" dirty="0" smtClean="0">
                <a:latin typeface="UD デジタル 教科書体 NP-B" panose="02020700000000000000" pitchFamily="18" charset="-128"/>
                <a:ea typeface="UD デジタル 教科書体 NP-B" panose="02020700000000000000" pitchFamily="18" charset="-128"/>
              </a:rPr>
            </a:br>
            <a:r>
              <a:rPr lang="ja-JP" altLang="en-US" dirty="0" smtClean="0">
                <a:latin typeface="UD デジタル 教科書体 NP-B" panose="02020700000000000000" pitchFamily="18" charset="-128"/>
                <a:ea typeface="UD デジタル 教科書体 NP-B" panose="02020700000000000000" pitchFamily="18" charset="-128"/>
              </a:rPr>
              <a:t>・一生食べていくのに困らない人</a:t>
            </a:r>
            <a:br>
              <a:rPr lang="ja-JP" altLang="en-US" dirty="0" smtClean="0">
                <a:latin typeface="UD デジタル 教科書体 NP-B" panose="02020700000000000000" pitchFamily="18" charset="-128"/>
                <a:ea typeface="UD デジタル 教科書体 NP-B" panose="02020700000000000000" pitchFamily="18" charset="-128"/>
              </a:rPr>
            </a:br>
            <a:r>
              <a:rPr lang="ja-JP" altLang="en-US" dirty="0" smtClean="0">
                <a:latin typeface="UD デジタル 教科書体 NP-B" panose="02020700000000000000" pitchFamily="18" charset="-128"/>
                <a:ea typeface="UD デジタル 教科書体 NP-B" panose="02020700000000000000" pitchFamily="18" charset="-128"/>
              </a:rPr>
              <a:t>・どこに行っても「活躍」できる人</a:t>
            </a:r>
            <a:endParaRPr lang="en-US" altLang="ja-JP" dirty="0" smtClean="0">
              <a:latin typeface="UD デジタル 教科書体 NP-B" panose="02020700000000000000" pitchFamily="18" charset="-128"/>
              <a:ea typeface="UD デジタル 教科書体 NP-B" panose="02020700000000000000" pitchFamily="18" charset="-128"/>
            </a:endParaRPr>
          </a:p>
          <a:p>
            <a:pPr marL="261938" indent="0">
              <a:lnSpc>
                <a:spcPct val="100000"/>
              </a:lnSpc>
              <a:buNone/>
            </a:pPr>
            <a:r>
              <a:rPr lang="ja-JP" altLang="en-US" dirty="0" smtClean="0">
                <a:latin typeface="UD デジタル 教科書体 NP-B" panose="02020700000000000000" pitchFamily="18" charset="-128"/>
                <a:ea typeface="UD デジタル 教科書体 NP-B" panose="02020700000000000000" pitchFamily="18" charset="-128"/>
              </a:rPr>
              <a:t/>
            </a:r>
            <a:br>
              <a:rPr lang="ja-JP" altLang="en-US" dirty="0" smtClean="0">
                <a:latin typeface="UD デジタル 教科書体 NP-B" panose="02020700000000000000" pitchFamily="18" charset="-128"/>
                <a:ea typeface="UD デジタル 教科書体 NP-B" panose="02020700000000000000" pitchFamily="18" charset="-128"/>
              </a:rPr>
            </a:br>
            <a:r>
              <a:rPr lang="ja-JP" altLang="en-US" dirty="0" smtClean="0">
                <a:latin typeface="UD デジタル 教科書体 NP-B" panose="02020700000000000000" pitchFamily="18" charset="-128"/>
                <a:ea typeface="UD デジタル 教科書体 NP-B" panose="02020700000000000000" pitchFamily="18" charset="-128"/>
              </a:rPr>
              <a:t>になるため</a:t>
            </a:r>
            <a:r>
              <a:rPr lang="ja-JP" altLang="en-US" smtClean="0">
                <a:latin typeface="UD デジタル 教科書体 NP-B" panose="02020700000000000000" pitchFamily="18" charset="-128"/>
                <a:ea typeface="UD デジタル 教科書体 NP-B" panose="02020700000000000000" pitchFamily="18" charset="-128"/>
              </a:rPr>
              <a:t>には、何</a:t>
            </a:r>
            <a:r>
              <a:rPr lang="ja-JP" altLang="en-US" dirty="0" smtClean="0">
                <a:latin typeface="UD デジタル 教科書体 NP-B" panose="02020700000000000000" pitchFamily="18" charset="-128"/>
                <a:ea typeface="UD デジタル 教科書体 NP-B" panose="02020700000000000000" pitchFamily="18" charset="-128"/>
              </a:rPr>
              <a:t>が必要なのか</a:t>
            </a:r>
            <a:r>
              <a:rPr lang="en-US" altLang="ja-JP" dirty="0" smtClean="0">
                <a:latin typeface="UD デジタル 教科書体 NP-B" panose="02020700000000000000" pitchFamily="18" charset="-128"/>
                <a:ea typeface="UD デジタル 教科書体 NP-B" panose="02020700000000000000" pitchFamily="18" charset="-128"/>
              </a:rPr>
              <a:t>――</a:t>
            </a:r>
            <a:r>
              <a:rPr lang="ja-JP" altLang="en-US" dirty="0" err="1" smtClean="0">
                <a:latin typeface="UD デジタル 教科書体 NP-B" panose="02020700000000000000" pitchFamily="18" charset="-128"/>
                <a:ea typeface="UD デジタル 教科書体 NP-B" panose="02020700000000000000" pitchFamily="18" charset="-128"/>
              </a:rPr>
              <a:t>。</a:t>
            </a:r>
            <a:r>
              <a:rPr lang="ja-JP" altLang="en-US" dirty="0" smtClean="0">
                <a:latin typeface="UD デジタル 教科書体 NP-B" panose="02020700000000000000" pitchFamily="18" charset="-128"/>
                <a:ea typeface="UD デジタル 教科書体 NP-B" panose="02020700000000000000" pitchFamily="18" charset="-128"/>
              </a:rPr>
              <a:t/>
            </a:r>
            <a:br>
              <a:rPr lang="ja-JP" altLang="en-US" dirty="0" smtClean="0">
                <a:latin typeface="UD デジタル 教科書体 NP-B" panose="02020700000000000000" pitchFamily="18" charset="-128"/>
                <a:ea typeface="UD デジタル 教科書体 NP-B" panose="02020700000000000000" pitchFamily="18" charset="-128"/>
              </a:rPr>
            </a:br>
            <a:r>
              <a:rPr lang="ja-JP" altLang="en-US" dirty="0" smtClean="0">
                <a:latin typeface="UD デジタル 教科書体 NP-B" panose="02020700000000000000" pitchFamily="18" charset="-128"/>
                <a:ea typeface="UD デジタル 教科書体 NP-B" panose="02020700000000000000" pitchFamily="18" charset="-128"/>
              </a:rPr>
              <a:t>その</a:t>
            </a:r>
            <a:r>
              <a:rPr lang="ja-JP" altLang="en-US" smtClean="0">
                <a:latin typeface="UD デジタル 教科書体 NP-B" panose="02020700000000000000" pitchFamily="18" charset="-128"/>
                <a:ea typeface="UD デジタル 教科書体 NP-B" panose="02020700000000000000" pitchFamily="18" charset="-128"/>
              </a:rPr>
              <a:t>答えこそ、「</a:t>
            </a:r>
            <a:r>
              <a:rPr lang="ja-JP" altLang="en-US" dirty="0" smtClean="0">
                <a:latin typeface="UD デジタル 教科書体 NP-B" panose="02020700000000000000" pitchFamily="18" charset="-128"/>
                <a:ea typeface="UD デジタル 教科書体 NP-B" panose="02020700000000000000" pitchFamily="18" charset="-128"/>
              </a:rPr>
              <a:t>あたりまえの基準」にある</a:t>
            </a:r>
            <a:r>
              <a:rPr lang="en-US" altLang="ja-JP" dirty="0" smtClean="0">
                <a:latin typeface="UD デジタル 教科書体 NP-B" panose="02020700000000000000" pitchFamily="18" charset="-128"/>
                <a:ea typeface="UD デジタル 教科書体 NP-B" panose="02020700000000000000" pitchFamily="18" charset="-128"/>
              </a:rPr>
              <a:t>!</a:t>
            </a: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3200" smtClean="0">
                <a:solidFill>
                  <a:schemeClr val="tx1"/>
                </a:solidFill>
                <a:latin typeface="BIZ UDゴシック" panose="020B0400000000000000" pitchFamily="49" charset="-128"/>
                <a:ea typeface="BIZ UDゴシック" panose="020B0400000000000000" pitchFamily="49" charset="-128"/>
              </a:rPr>
              <a:t>46</a:t>
            </a:fld>
            <a:endParaRPr kumimoji="1" lang="ja-JP" altLang="en-US" sz="5400" dirty="0">
              <a:solidFill>
                <a:schemeClr val="tx1"/>
              </a:solidFill>
              <a:latin typeface="BIZ UDゴシック" panose="020B0400000000000000" pitchFamily="49" charset="-128"/>
              <a:ea typeface="BIZ UDゴシック" panose="020B0400000000000000" pitchFamily="49"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93" y="1235511"/>
            <a:ext cx="3744686" cy="5485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09636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4329" y="-130626"/>
            <a:ext cx="11143343" cy="1473993"/>
          </a:xfrm>
        </p:spPr>
        <p:txBody>
          <a:bodyPr>
            <a:normAutofit/>
          </a:bodyPr>
          <a:lstStyle/>
          <a:p>
            <a:pPr algn="ctr"/>
            <a:r>
              <a:rPr kumimoji="1" lang="ja-JP" altLang="en-US" sz="6000" dirty="0" smtClean="0">
                <a:latin typeface="BIZ UDPゴシック" panose="020B0400000000000000" pitchFamily="50" charset="-128"/>
                <a:ea typeface="BIZ UDPゴシック" panose="020B0400000000000000" pitchFamily="50" charset="-128"/>
              </a:rPr>
              <a:t>自分の知らない世界→買う</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2400" smtClean="0">
                <a:latin typeface="BIZ UDゴシック" panose="020B0400000000000000" pitchFamily="49" charset="-128"/>
                <a:ea typeface="BIZ UDゴシック" panose="020B0400000000000000" pitchFamily="49" charset="-128"/>
              </a:rPr>
              <a:t>47</a:t>
            </a:fld>
            <a:endParaRPr kumimoji="1" lang="ja-JP" altLang="en-US" dirty="0">
              <a:latin typeface="BIZ UDゴシック" panose="020B0400000000000000" pitchFamily="49" charset="-128"/>
              <a:ea typeface="BIZ UDゴシック" panose="020B0400000000000000" pitchFamily="49" charset="-128"/>
            </a:endParaRPr>
          </a:p>
        </p:txBody>
      </p:sp>
      <p:sp>
        <p:nvSpPr>
          <p:cNvPr id="7" name="コンテンツ プレースホルダー 2"/>
          <p:cNvSpPr>
            <a:spLocks noGrp="1"/>
          </p:cNvSpPr>
          <p:nvPr>
            <p:ph idx="1"/>
          </p:nvPr>
        </p:nvSpPr>
        <p:spPr>
          <a:xfrm>
            <a:off x="4582886" y="1084766"/>
            <a:ext cx="7398657" cy="5145543"/>
          </a:xfrm>
        </p:spPr>
        <p:txBody>
          <a:bodyPr>
            <a:noAutofit/>
          </a:bodyPr>
          <a:lstStyle/>
          <a:p>
            <a:pPr marL="0" indent="0">
              <a:lnSpc>
                <a:spcPct val="100000"/>
              </a:lnSpc>
              <a:buNone/>
            </a:pPr>
            <a:r>
              <a:rPr lang="ja-JP" altLang="en-US" dirty="0" smtClean="0">
                <a:latin typeface="BIZ UDPゴシック" panose="020B0400000000000000" pitchFamily="50" charset="-128"/>
                <a:ea typeface="BIZ UDPゴシック" panose="020B0400000000000000" pitchFamily="50" charset="-128"/>
              </a:rPr>
              <a:t>奥野 </a:t>
            </a:r>
            <a:r>
              <a:rPr lang="ja-JP" altLang="en-US" dirty="0">
                <a:latin typeface="BIZ UDPゴシック" panose="020B0400000000000000" pitchFamily="50" charset="-128"/>
                <a:ea typeface="BIZ UDPゴシック" panose="020B0400000000000000" pitchFamily="50" charset="-128"/>
              </a:rPr>
              <a:t>克巳</a:t>
            </a:r>
            <a:r>
              <a:rPr lang="en-US" altLang="ja-JP" dirty="0">
                <a:latin typeface="BIZ UDPゴシック" panose="020B0400000000000000" pitchFamily="50" charset="-128"/>
                <a:ea typeface="BIZ UDPゴシック" panose="020B0400000000000000" pitchFamily="50" charset="-128"/>
              </a:rPr>
              <a:t>, 2018, </a:t>
            </a:r>
            <a:r>
              <a:rPr lang="ja-JP" altLang="en-US" dirty="0">
                <a:latin typeface="BIZ UDPゴシック" panose="020B0400000000000000" pitchFamily="50" charset="-128"/>
                <a:ea typeface="BIZ UDPゴシック" panose="020B0400000000000000" pitchFamily="50" charset="-128"/>
              </a:rPr>
              <a:t>ありがとう</a:t>
            </a:r>
            <a:r>
              <a:rPr lang="ja-JP" altLang="en-US" dirty="0" err="1">
                <a:latin typeface="BIZ UDPゴシック" panose="020B0400000000000000" pitchFamily="50" charset="-128"/>
                <a:ea typeface="BIZ UDPゴシック" panose="020B0400000000000000" pitchFamily="50" charset="-128"/>
              </a:rPr>
              <a:t>も</a:t>
            </a:r>
            <a:r>
              <a:rPr lang="ja-JP" altLang="en-US" dirty="0">
                <a:latin typeface="BIZ UDPゴシック" panose="020B0400000000000000" pitchFamily="50" charset="-128"/>
                <a:ea typeface="BIZ UDPゴシック" panose="020B0400000000000000" pitchFamily="50" charset="-128"/>
              </a:rPr>
              <a:t>ごめんなさいもいらない森の民と暮らして人類学者が考えたこと</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亜紀</a:t>
            </a:r>
            <a:r>
              <a:rPr lang="ja-JP" altLang="en-US" dirty="0" smtClean="0">
                <a:latin typeface="BIZ UDPゴシック" panose="020B0400000000000000" pitchFamily="50" charset="-128"/>
                <a:ea typeface="BIZ UDPゴシック" panose="020B0400000000000000" pitchFamily="50" charset="-128"/>
              </a:rPr>
              <a:t>書房</a:t>
            </a:r>
            <a:endParaRPr lang="en-US" altLang="ja-JP" sz="1800" dirty="0" smtClean="0"/>
          </a:p>
          <a:p>
            <a:pPr marL="261938" indent="0">
              <a:lnSpc>
                <a:spcPct val="100000"/>
              </a:lnSpc>
              <a:buNone/>
            </a:pPr>
            <a:r>
              <a:rPr lang="ja-JP" altLang="en-US" dirty="0" smtClean="0">
                <a:latin typeface="UD デジタル 教科書体 NP-B" panose="02020700000000000000" pitchFamily="18" charset="-128"/>
                <a:ea typeface="UD デジタル 教科書体 NP-B" panose="02020700000000000000" pitchFamily="18" charset="-128"/>
              </a:rPr>
              <a:t>ボルネオ</a:t>
            </a:r>
            <a:r>
              <a:rPr lang="ja-JP" altLang="en-US" dirty="0">
                <a:latin typeface="UD デジタル 教科書体 NP-B" panose="02020700000000000000" pitchFamily="18" charset="-128"/>
                <a:ea typeface="UD デジタル 教科書体 NP-B" panose="02020700000000000000" pitchFamily="18" charset="-128"/>
              </a:rPr>
              <a:t>島の</a:t>
            </a:r>
            <a:r>
              <a:rPr lang="ja-JP" altLang="en-US">
                <a:latin typeface="UD デジタル 教科書体 NP-B" panose="02020700000000000000" pitchFamily="18" charset="-128"/>
                <a:ea typeface="UD デジタル 教科書体 NP-B" panose="02020700000000000000" pitchFamily="18" charset="-128"/>
              </a:rPr>
              <a:t>森</a:t>
            </a:r>
            <a:r>
              <a:rPr lang="ja-JP" altLang="en-US" smtClean="0">
                <a:latin typeface="UD デジタル 教科書体 NP-B" panose="02020700000000000000" pitchFamily="18" charset="-128"/>
                <a:ea typeface="UD デジタル 教科書体 NP-B" panose="02020700000000000000" pitchFamily="18" charset="-128"/>
              </a:rPr>
              <a:t>で、狩猟</a:t>
            </a:r>
            <a:r>
              <a:rPr lang="ja-JP" altLang="en-US" dirty="0">
                <a:latin typeface="UD デジタル 教科書体 NP-B" panose="02020700000000000000" pitchFamily="18" charset="-128"/>
                <a:ea typeface="UD デジタル 教科書体 NP-B" panose="02020700000000000000" pitchFamily="18" charset="-128"/>
              </a:rPr>
              <a:t>採集中心の暮らしを</a:t>
            </a:r>
            <a:r>
              <a:rPr lang="ja-JP" altLang="en-US">
                <a:latin typeface="UD デジタル 教科書体 NP-B" panose="02020700000000000000" pitchFamily="18" charset="-128"/>
                <a:ea typeface="UD デジタル 教科書体 NP-B" panose="02020700000000000000" pitchFamily="18" charset="-128"/>
              </a:rPr>
              <a:t>営む</a:t>
            </a:r>
            <a:r>
              <a:rPr lang="ja-JP" altLang="en-US" smtClean="0">
                <a:latin typeface="UD デジタル 教科書体 NP-B" panose="02020700000000000000" pitchFamily="18" charset="-128"/>
                <a:ea typeface="UD デジタル 教科書体 NP-B" panose="02020700000000000000" pitchFamily="18" charset="-128"/>
              </a:rPr>
              <a:t>人々、プナン</a:t>
            </a:r>
            <a:r>
              <a:rPr lang="ja-JP" altLang="en-US" dirty="0">
                <a:latin typeface="UD デジタル 教科書体 NP-B" panose="02020700000000000000" pitchFamily="18" charset="-128"/>
                <a:ea typeface="UD デジタル 教科書体 NP-B" panose="02020700000000000000" pitchFamily="18" charset="-128"/>
              </a:rPr>
              <a:t>。彼らは借りたものを壊して</a:t>
            </a:r>
            <a:r>
              <a:rPr lang="ja-JP" altLang="en-US">
                <a:latin typeface="UD デジタル 教科書体 NP-B" panose="02020700000000000000" pitchFamily="18" charset="-128"/>
                <a:ea typeface="UD デジタル 教科書体 NP-B" panose="02020700000000000000" pitchFamily="18" charset="-128"/>
              </a:rPr>
              <a:t>も</a:t>
            </a:r>
            <a:r>
              <a:rPr lang="ja-JP" altLang="en-US" smtClean="0">
                <a:latin typeface="UD デジタル 教科書体 NP-B" panose="02020700000000000000" pitchFamily="18" charset="-128"/>
                <a:ea typeface="UD デジタル 教科書体 NP-B" panose="02020700000000000000" pitchFamily="18" charset="-128"/>
              </a:rPr>
              <a:t>謝らず、礼</a:t>
            </a:r>
            <a:r>
              <a:rPr lang="ja-JP" altLang="en-US" dirty="0">
                <a:latin typeface="UD デジタル 教科書体 NP-B" panose="02020700000000000000" pitchFamily="18" charset="-128"/>
                <a:ea typeface="UD デジタル 教科書体 NP-B" panose="02020700000000000000" pitchFamily="18" charset="-128"/>
              </a:rPr>
              <a:t>も言わない。感謝や反省の概念がないのだ。所有感覚も</a:t>
            </a:r>
            <a:r>
              <a:rPr lang="ja-JP" altLang="en-US">
                <a:latin typeface="UD デジタル 教科書体 NP-B" panose="02020700000000000000" pitchFamily="18" charset="-128"/>
                <a:ea typeface="UD デジタル 教科書体 NP-B" panose="02020700000000000000" pitchFamily="18" charset="-128"/>
              </a:rPr>
              <a:t>希薄</a:t>
            </a:r>
            <a:r>
              <a:rPr lang="ja-JP" altLang="en-US" smtClean="0">
                <a:latin typeface="UD デジタル 教科書体 NP-B" panose="02020700000000000000" pitchFamily="18" charset="-128"/>
                <a:ea typeface="UD デジタル 教科書体 NP-B" panose="02020700000000000000" pitchFamily="18" charset="-128"/>
              </a:rPr>
              <a:t>で、食料</a:t>
            </a:r>
            <a:r>
              <a:rPr lang="ja-JP" altLang="en-US" dirty="0">
                <a:latin typeface="UD デジタル 教科書体 NP-B" panose="02020700000000000000" pitchFamily="18" charset="-128"/>
                <a:ea typeface="UD デジタル 教科書体 NP-B" panose="02020700000000000000" pitchFamily="18" charset="-128"/>
              </a:rPr>
              <a:t>は皆</a:t>
            </a:r>
            <a:r>
              <a:rPr lang="ja-JP" altLang="en-US">
                <a:latin typeface="UD デジタル 教科書体 NP-B" panose="02020700000000000000" pitchFamily="18" charset="-128"/>
                <a:ea typeface="UD デジタル 教科書体 NP-B" panose="02020700000000000000" pitchFamily="18" charset="-128"/>
              </a:rPr>
              <a:t>で</a:t>
            </a:r>
            <a:r>
              <a:rPr lang="ja-JP" altLang="en-US" smtClean="0">
                <a:latin typeface="UD デジタル 教科書体 NP-B" panose="02020700000000000000" pitchFamily="18" charset="-128"/>
                <a:ea typeface="UD デジタル 教科書体 NP-B" panose="02020700000000000000" pitchFamily="18" charset="-128"/>
              </a:rPr>
              <a:t>分け合い、子ども</a:t>
            </a:r>
            <a:r>
              <a:rPr lang="ja-JP" altLang="en-US" dirty="0">
                <a:latin typeface="UD デジタル 教科書体 NP-B" panose="02020700000000000000" pitchFamily="18" charset="-128"/>
                <a:ea typeface="UD デジタル 教科書体 NP-B" panose="02020700000000000000" pitchFamily="18" charset="-128"/>
              </a:rPr>
              <a:t>も実子養子の区別なく育てられる。長年フィールドワークを続ける</a:t>
            </a:r>
            <a:r>
              <a:rPr lang="ja-JP" altLang="en-US">
                <a:latin typeface="UD デジタル 教科書体 NP-B" panose="02020700000000000000" pitchFamily="18" charset="-128"/>
                <a:ea typeface="UD デジタル 教科書体 NP-B" panose="02020700000000000000" pitchFamily="18" charset="-128"/>
              </a:rPr>
              <a:t>著者</a:t>
            </a:r>
            <a:r>
              <a:rPr lang="ja-JP" altLang="en-US" smtClean="0">
                <a:latin typeface="UD デジタル 教科書体 NP-B" panose="02020700000000000000" pitchFamily="18" charset="-128"/>
                <a:ea typeface="UD デジタル 教科書体 NP-B" panose="02020700000000000000" pitchFamily="18" charset="-128"/>
              </a:rPr>
              <a:t>は、資本</a:t>
            </a:r>
            <a:r>
              <a:rPr lang="ja-JP" altLang="en-US" dirty="0">
                <a:latin typeface="UD デジタル 教科書体 NP-B" panose="02020700000000000000" pitchFamily="18" charset="-128"/>
                <a:ea typeface="UD デジタル 教科書体 NP-B" panose="02020700000000000000" pitchFamily="18" charset="-128"/>
              </a:rPr>
              <a:t>主義にとらわれないプナンとの生活の</a:t>
            </a:r>
            <a:r>
              <a:rPr lang="ja-JP" altLang="en-US">
                <a:latin typeface="UD デジタル 教科書体 NP-B" panose="02020700000000000000" pitchFamily="18" charset="-128"/>
                <a:ea typeface="UD デジタル 教科書体 NP-B" panose="02020700000000000000" pitchFamily="18" charset="-128"/>
              </a:rPr>
              <a:t>中</a:t>
            </a:r>
            <a:r>
              <a:rPr lang="ja-JP" altLang="en-US" smtClean="0">
                <a:latin typeface="UD デジタル 教科書体 NP-B" panose="02020700000000000000" pitchFamily="18" charset="-128"/>
                <a:ea typeface="UD デジタル 教科書体 NP-B" panose="02020700000000000000" pitchFamily="18" charset="-128"/>
              </a:rPr>
              <a:t>で、人間</a:t>
            </a:r>
            <a:r>
              <a:rPr lang="ja-JP" altLang="en-US" dirty="0">
                <a:latin typeface="UD デジタル 教科書体 NP-B" panose="02020700000000000000" pitchFamily="18" charset="-128"/>
                <a:ea typeface="UD デジタル 教科書体 NP-B" panose="02020700000000000000" pitchFamily="18" charset="-128"/>
              </a:rPr>
              <a:t>の生の可能性を思考していく</a:t>
            </a:r>
            <a:r>
              <a:rPr lang="en-US" altLang="ja-JP" dirty="0">
                <a:latin typeface="UD デジタル 教科書体 NP-B" panose="02020700000000000000" pitchFamily="18" charset="-128"/>
                <a:ea typeface="UD デジタル 教科書体 NP-B" panose="02020700000000000000" pitchFamily="18" charset="-128"/>
              </a:rPr>
              <a:t>――</a:t>
            </a:r>
            <a:r>
              <a:rPr lang="ja-JP" altLang="en-US" dirty="0" err="1">
                <a:latin typeface="UD デジタル 教科書体 NP-B" panose="02020700000000000000" pitchFamily="18" charset="-128"/>
                <a:ea typeface="UD デジタル 教科書体 NP-B" panose="02020700000000000000" pitchFamily="18" charset="-128"/>
              </a:rPr>
              <a:t>。</a:t>
            </a:r>
            <a:r>
              <a:rPr lang="ja-JP" altLang="en-US" dirty="0">
                <a:latin typeface="UD デジタル 教科書体 NP-B" panose="02020700000000000000" pitchFamily="18" charset="-128"/>
                <a:ea typeface="UD デジタル 教科書体 NP-B" panose="02020700000000000000" pitchFamily="18" charset="-128"/>
              </a:rPr>
              <a:t>常識</a:t>
            </a:r>
            <a:r>
              <a:rPr lang="ja-JP" altLang="en-US">
                <a:latin typeface="UD デジタル 教科書体 NP-B" panose="02020700000000000000" pitchFamily="18" charset="-128"/>
                <a:ea typeface="UD デジタル 教科書体 NP-B" panose="02020700000000000000" pitchFamily="18" charset="-128"/>
              </a:rPr>
              <a:t>を</a:t>
            </a:r>
            <a:r>
              <a:rPr lang="ja-JP" altLang="en-US" smtClean="0">
                <a:latin typeface="UD デジタル 教科書体 NP-B" panose="02020700000000000000" pitchFamily="18" charset="-128"/>
                <a:ea typeface="UD デジタル 教科書体 NP-B" panose="02020700000000000000" pitchFamily="18" charset="-128"/>
              </a:rPr>
              <a:t>ひっくり返す、刺激</a:t>
            </a:r>
            <a:r>
              <a:rPr lang="ja-JP" altLang="en-US" dirty="0">
                <a:latin typeface="UD デジタル 教科書体 NP-B" panose="02020700000000000000" pitchFamily="18" charset="-128"/>
                <a:ea typeface="UD デジタル 教科書体 NP-B" panose="02020700000000000000" pitchFamily="18" charset="-128"/>
              </a:rPr>
              <a:t>に満ちた一冊。</a:t>
            </a:r>
            <a:endParaRPr lang="en-US" altLang="ja-JP" dirty="0" smtClean="0">
              <a:latin typeface="UD デジタル 教科書体 NP-B" panose="02020700000000000000" pitchFamily="18" charset="-128"/>
              <a:ea typeface="UD デジタル 教科書体 NP-B" panose="02020700000000000000" pitchFamily="18" charset="-128"/>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792" y="1084766"/>
            <a:ext cx="3862223" cy="5581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352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266"/>
            <a:ext cx="10515600" cy="1325563"/>
          </a:xfrm>
        </p:spPr>
        <p:txBody>
          <a:bodyPr>
            <a:normAutofit/>
          </a:bodyPr>
          <a:lstStyle/>
          <a:p>
            <a:pPr algn="ctr"/>
            <a:r>
              <a:rPr lang="ja-JP" altLang="en-US" sz="6000" dirty="0">
                <a:latin typeface="BIZ UDPゴシック" panose="020B0400000000000000" pitchFamily="50" charset="-128"/>
                <a:ea typeface="BIZ UDPゴシック" panose="020B0400000000000000" pitchFamily="50" charset="-128"/>
              </a:rPr>
              <a:t>三色</a:t>
            </a:r>
            <a:r>
              <a:rPr lang="ja-JP" altLang="en-US" sz="6000" dirty="0" smtClean="0">
                <a:latin typeface="BIZ UDPゴシック" panose="020B0400000000000000" pitchFamily="50" charset="-128"/>
                <a:ea typeface="BIZ UDPゴシック" panose="020B0400000000000000" pitchFamily="50" charset="-128"/>
              </a:rPr>
              <a:t>ボールペン</a:t>
            </a:r>
            <a:r>
              <a:rPr kumimoji="1" lang="ja-JP" altLang="en-US" sz="6000" dirty="0" smtClean="0">
                <a:latin typeface="BIZ UDPゴシック" panose="020B0400000000000000" pitchFamily="50" charset="-128"/>
                <a:ea typeface="BIZ UDPゴシック" panose="020B0400000000000000" pitchFamily="50" charset="-128"/>
              </a:rPr>
              <a:t>読書法</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12" name="コンテンツ プレースホルダー 2"/>
          <p:cNvSpPr>
            <a:spLocks noGrp="1"/>
          </p:cNvSpPr>
          <p:nvPr>
            <p:ph idx="1"/>
          </p:nvPr>
        </p:nvSpPr>
        <p:spPr>
          <a:xfrm>
            <a:off x="4582886" y="1327828"/>
            <a:ext cx="7398657" cy="5145543"/>
          </a:xfrm>
        </p:spPr>
        <p:txBody>
          <a:bodyPr>
            <a:noAutofit/>
          </a:bodyPr>
          <a:lstStyle/>
          <a:p>
            <a:pPr marL="0" indent="0">
              <a:lnSpc>
                <a:spcPct val="100000"/>
              </a:lnSpc>
              <a:buNone/>
            </a:pPr>
            <a:r>
              <a:rPr lang="ja-JP" altLang="en-US" sz="3200" dirty="0" smtClean="0">
                <a:latin typeface="BIZ UDPゴシック" panose="020B0400000000000000" pitchFamily="50" charset="-128"/>
                <a:ea typeface="BIZ UDPゴシック" panose="020B0400000000000000" pitchFamily="50" charset="-128"/>
              </a:rPr>
              <a:t>齋藤孝</a:t>
            </a:r>
            <a:r>
              <a:rPr lang="en-US" altLang="ja-JP" sz="3200" dirty="0" smtClean="0">
                <a:latin typeface="BIZ UDPゴシック" panose="020B0400000000000000" pitchFamily="50" charset="-128"/>
                <a:ea typeface="BIZ UDPゴシック" panose="020B0400000000000000" pitchFamily="50" charset="-128"/>
              </a:rPr>
              <a:t>, 2002, </a:t>
            </a:r>
            <a:r>
              <a:rPr lang="ja-JP" altLang="en-US" sz="3200" dirty="0" smtClean="0">
                <a:latin typeface="BIZ UDPゴシック" panose="020B0400000000000000" pitchFamily="50" charset="-128"/>
                <a:ea typeface="BIZ UDPゴシック" panose="020B0400000000000000" pitchFamily="50" charset="-128"/>
              </a:rPr>
              <a:t>三色</a:t>
            </a:r>
            <a:r>
              <a:rPr lang="ja-JP" altLang="en-US" sz="3200" dirty="0">
                <a:latin typeface="BIZ UDPゴシック" panose="020B0400000000000000" pitchFamily="50" charset="-128"/>
                <a:ea typeface="BIZ UDPゴシック" panose="020B0400000000000000" pitchFamily="50" charset="-128"/>
              </a:rPr>
              <a:t>ボールペンで読む</a:t>
            </a:r>
            <a:r>
              <a:rPr lang="ja-JP" altLang="en-US" sz="3200" dirty="0" smtClean="0">
                <a:latin typeface="BIZ UDPゴシック" panose="020B0400000000000000" pitchFamily="50" charset="-128"/>
                <a:ea typeface="BIZ UDPゴシック" panose="020B0400000000000000" pitchFamily="50" charset="-128"/>
              </a:rPr>
              <a:t>日本語</a:t>
            </a:r>
            <a:r>
              <a:rPr lang="en-US" altLang="ja-JP" sz="3200" dirty="0" smtClean="0">
                <a:latin typeface="BIZ UDPゴシック" panose="020B0400000000000000" pitchFamily="50" charset="-128"/>
                <a:ea typeface="BIZ UDPゴシック" panose="020B0400000000000000" pitchFamily="50" charset="-128"/>
              </a:rPr>
              <a:t>, </a:t>
            </a:r>
            <a:r>
              <a:rPr lang="ja-JP" altLang="en-US" sz="3200" dirty="0" smtClean="0">
                <a:latin typeface="BIZ UDPゴシック" panose="020B0400000000000000" pitchFamily="50" charset="-128"/>
                <a:ea typeface="BIZ UDPゴシック" panose="020B0400000000000000" pitchFamily="50" charset="-128"/>
              </a:rPr>
              <a:t>角川出版</a:t>
            </a:r>
            <a:endParaRPr lang="en-US" altLang="ja-JP" sz="3200" dirty="0" smtClean="0">
              <a:latin typeface="BIZ UDPゴシック" panose="020B0400000000000000" pitchFamily="50" charset="-128"/>
              <a:ea typeface="BIZ UDPゴシック" panose="020B0400000000000000" pitchFamily="50" charset="-128"/>
            </a:endParaRPr>
          </a:p>
          <a:p>
            <a:pPr marL="0" indent="0">
              <a:lnSpc>
                <a:spcPct val="100000"/>
              </a:lnSpc>
              <a:buNone/>
            </a:pPr>
            <a:endParaRPr lang="en-US" altLang="ja-JP" sz="2000" dirty="0" smtClean="0"/>
          </a:p>
          <a:p>
            <a:pPr marL="261938" indent="0">
              <a:lnSpc>
                <a:spcPct val="100000"/>
              </a:lnSpc>
              <a:buNone/>
            </a:pPr>
            <a:r>
              <a:rPr lang="ja-JP" altLang="en-US" sz="3200">
                <a:latin typeface="UD デジタル 教科書体 NP-B" panose="02020700000000000000" pitchFamily="18" charset="-128"/>
                <a:ea typeface="UD デジタル 教科書体 NP-B" panose="02020700000000000000" pitchFamily="18" charset="-128"/>
              </a:rPr>
              <a:t>明晰</a:t>
            </a:r>
            <a:r>
              <a:rPr lang="ja-JP" altLang="en-US" sz="3200" smtClean="0">
                <a:latin typeface="UD デジタル 教科書体 NP-B" panose="02020700000000000000" pitchFamily="18" charset="-128"/>
                <a:ea typeface="UD デジタル 教科書体 NP-B" panose="02020700000000000000" pitchFamily="18" charset="-128"/>
              </a:rPr>
              <a:t>で、深く、速い</a:t>
            </a:r>
            <a:r>
              <a:rPr lang="ja-JP" altLang="en-US" sz="3200" dirty="0" smtClean="0">
                <a:latin typeface="UD デジタル 教科書体 NP-B" panose="02020700000000000000" pitchFamily="18" charset="-128"/>
                <a:ea typeface="UD デジタル 教科書体 NP-B" panose="02020700000000000000" pitchFamily="18" charset="-128"/>
              </a:rPr>
              <a:t>。あなた</a:t>
            </a:r>
            <a:r>
              <a:rPr lang="ja-JP" altLang="en-US" sz="3200" dirty="0">
                <a:latin typeface="UD デジタル 教科書体 NP-B" panose="02020700000000000000" pitchFamily="18" charset="-128"/>
                <a:ea typeface="UD デジタル 教科書体 NP-B" panose="02020700000000000000" pitchFamily="18" charset="-128"/>
              </a:rPr>
              <a:t>の日本語の読み方はいま確かに</a:t>
            </a:r>
            <a:r>
              <a:rPr lang="ja-JP" altLang="en-US" sz="3200" dirty="0" smtClean="0">
                <a:latin typeface="UD デジタル 教科書体 NP-B" panose="02020700000000000000" pitchFamily="18" charset="-128"/>
                <a:ea typeface="UD デジタル 教科書体 NP-B" panose="02020700000000000000" pitchFamily="18" charset="-128"/>
              </a:rPr>
              <a:t>変わる</a:t>
            </a:r>
            <a:endParaRPr lang="en-US" altLang="ja-JP" sz="3200" dirty="0" smtClean="0">
              <a:latin typeface="UD デジタル 教科書体 NP-B" panose="02020700000000000000" pitchFamily="18" charset="-128"/>
              <a:ea typeface="UD デジタル 教科書体 NP-B" panose="02020700000000000000" pitchFamily="18" charset="-128"/>
            </a:endParaRP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2400" smtClean="0">
                <a:latin typeface="BIZ UDゴシック" panose="020B0400000000000000" pitchFamily="49" charset="-128"/>
                <a:ea typeface="BIZ UDゴシック" panose="020B0400000000000000" pitchFamily="49" charset="-128"/>
              </a:rPr>
              <a:t>48</a:t>
            </a:fld>
            <a:endParaRPr kumimoji="1" lang="ja-JP" altLang="en-US" dirty="0">
              <a:latin typeface="BIZ UDゴシック" panose="020B0400000000000000" pitchFamily="49" charset="-128"/>
              <a:ea typeface="BIZ UDゴシック" panose="020B0400000000000000" pitchFamily="49"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41" y="1235511"/>
            <a:ext cx="3887691" cy="5485964"/>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946" y="3900598"/>
            <a:ext cx="2866753" cy="2866753"/>
          </a:xfrm>
          <a:prstGeom prst="rect">
            <a:avLst/>
          </a:prstGeom>
        </p:spPr>
      </p:pic>
    </p:spTree>
    <p:extLst>
      <p:ext uri="{BB962C8B-B14F-4D97-AF65-F5344CB8AC3E}">
        <p14:creationId xmlns:p14="http://schemas.microsoft.com/office/powerpoint/2010/main" val="4183090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4329" y="2266"/>
            <a:ext cx="11143343" cy="1325563"/>
          </a:xfrm>
        </p:spPr>
        <p:txBody>
          <a:bodyPr>
            <a:normAutofit/>
          </a:bodyPr>
          <a:lstStyle/>
          <a:p>
            <a:pPr algn="ctr"/>
            <a:r>
              <a:rPr lang="ja-JP" altLang="en-US" sz="6000" dirty="0" smtClean="0">
                <a:latin typeface="BIZ UDPゴシック" panose="020B0400000000000000" pitchFamily="50" charset="-128"/>
                <a:ea typeface="BIZ UDPゴシック" panose="020B0400000000000000" pitchFamily="50" charset="-128"/>
              </a:rPr>
              <a:t>アウトプット読書法</a:t>
            </a:r>
            <a:endParaRPr kumimoji="1" lang="ja-JP" altLang="en-US" sz="6000" dirty="0">
              <a:latin typeface="BIZ UDPゴシック" panose="020B0400000000000000" pitchFamily="50" charset="-128"/>
              <a:ea typeface="BIZ UDPゴシック" panose="020B0400000000000000" pitchFamily="50" charset="-128"/>
            </a:endParaRPr>
          </a:p>
        </p:txBody>
      </p:sp>
      <p:sp>
        <p:nvSpPr>
          <p:cNvPr id="12" name="コンテンツ プレースホルダー 2"/>
          <p:cNvSpPr>
            <a:spLocks noGrp="1"/>
          </p:cNvSpPr>
          <p:nvPr>
            <p:ph idx="1"/>
          </p:nvPr>
        </p:nvSpPr>
        <p:spPr>
          <a:xfrm>
            <a:off x="5029200" y="1207720"/>
            <a:ext cx="6484694" cy="5028521"/>
          </a:xfrm>
        </p:spPr>
        <p:txBody>
          <a:bodyPr>
            <a:noAutofit/>
          </a:bodyPr>
          <a:lstStyle/>
          <a:p>
            <a:pPr marL="0" indent="0">
              <a:lnSpc>
                <a:spcPct val="100000"/>
              </a:lnSpc>
              <a:buNone/>
            </a:pPr>
            <a:r>
              <a:rPr lang="ja-JP" altLang="en-US" smtClean="0">
                <a:latin typeface="BIZ UDPゴシック" panose="020B0400000000000000" pitchFamily="50" charset="-128"/>
                <a:ea typeface="BIZ UDPゴシック" panose="020B0400000000000000" pitchFamily="50" charset="-128"/>
              </a:rPr>
              <a:t>樺沢紫苑、</a:t>
            </a:r>
            <a:r>
              <a:rPr lang="en-US" altLang="ja-JP" smtClean="0">
                <a:latin typeface="BIZ UDPゴシック" panose="020B0400000000000000" pitchFamily="50" charset="-128"/>
                <a:ea typeface="BIZ UDPゴシック" panose="020B0400000000000000" pitchFamily="50" charset="-128"/>
              </a:rPr>
              <a:t>2015</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読んだら忘れない読書術</a:t>
            </a:r>
            <a:r>
              <a:rPr lang="en-US" altLang="ja-JP" dirty="0">
                <a:latin typeface="BIZ UDPゴシック" panose="020B0400000000000000" pitchFamily="50" charset="-128"/>
                <a:ea typeface="BIZ UDPゴシック" panose="020B0400000000000000" pitchFamily="50" charset="-128"/>
              </a:rPr>
              <a:t>, </a:t>
            </a:r>
            <a:r>
              <a:rPr lang="ja-JP" altLang="en-US" dirty="0">
                <a:latin typeface="BIZ UDPゴシック" panose="020B0400000000000000" pitchFamily="50" charset="-128"/>
                <a:ea typeface="BIZ UDPゴシック" panose="020B0400000000000000" pitchFamily="50" charset="-128"/>
              </a:rPr>
              <a:t>サンマーク</a:t>
            </a:r>
            <a:r>
              <a:rPr lang="ja-JP" altLang="en-US" dirty="0" smtClean="0">
                <a:latin typeface="BIZ UDPゴシック" panose="020B0400000000000000" pitchFamily="50" charset="-128"/>
                <a:ea typeface="BIZ UDPゴシック" panose="020B0400000000000000" pitchFamily="50" charset="-128"/>
              </a:rPr>
              <a:t>出版</a:t>
            </a:r>
            <a:endParaRPr lang="en-US" altLang="ja-JP" dirty="0" smtClean="0">
              <a:latin typeface="BIZ UDPゴシック" panose="020B0400000000000000" pitchFamily="50" charset="-128"/>
              <a:ea typeface="BIZ UDPゴシック" panose="020B0400000000000000" pitchFamily="50" charset="-128"/>
            </a:endParaRPr>
          </a:p>
          <a:p>
            <a:pPr marL="457200" lvl="1" indent="0">
              <a:lnSpc>
                <a:spcPct val="100000"/>
              </a:lnSpc>
              <a:buNone/>
            </a:pPr>
            <a:r>
              <a:rPr lang="ja-JP" altLang="en-US" dirty="0" smtClean="0">
                <a:latin typeface="UD デジタル 教科書体 NP-B" panose="02020700000000000000" pitchFamily="18" charset="-128"/>
                <a:ea typeface="UD デジタル 教科書体 NP-B" panose="02020700000000000000" pitchFamily="18" charset="-128"/>
              </a:rPr>
              <a:t>「</a:t>
            </a:r>
            <a:r>
              <a:rPr lang="ja-JP" altLang="en-US" dirty="0">
                <a:latin typeface="UD デジタル 教科書体 NP-B" panose="02020700000000000000" pitchFamily="18" charset="-128"/>
                <a:ea typeface="UD デジタル 教科書体 NP-B" panose="02020700000000000000" pitchFamily="18" charset="-128"/>
              </a:rPr>
              <a:t>何度もアウトプットされる情報」と「心が動いた出来事」は記憶されやすい</a:t>
            </a:r>
            <a:r>
              <a:rPr lang="ja-JP" altLang="en-US" dirty="0" smtClean="0">
                <a:latin typeface="UD デジタル 教科書体 NP-B" panose="02020700000000000000" pitchFamily="18" charset="-128"/>
                <a:ea typeface="UD デジタル 教科書体 NP-B" panose="02020700000000000000" pitchFamily="18" charset="-128"/>
              </a:rPr>
              <a:t>。</a:t>
            </a:r>
            <a:endParaRPr lang="en-US" altLang="ja-JP" dirty="0" smtClean="0">
              <a:latin typeface="UD デジタル 教科書体 NP-B" panose="02020700000000000000" pitchFamily="18" charset="-128"/>
              <a:ea typeface="UD デジタル 教科書体 NP-B" panose="02020700000000000000" pitchFamily="18" charset="-128"/>
            </a:endParaRPr>
          </a:p>
          <a:p>
            <a:pPr marL="457200" lvl="1" indent="0">
              <a:lnSpc>
                <a:spcPct val="100000"/>
              </a:lnSpc>
              <a:buNone/>
            </a:pPr>
            <a:r>
              <a:rPr lang="ja-JP" altLang="en-US" dirty="0">
                <a:latin typeface="UD デジタル 教科書体 NP-B" panose="02020700000000000000" pitchFamily="18" charset="-128"/>
                <a:ea typeface="UD デジタル 教科書体 NP-B" panose="02020700000000000000" pitchFamily="18" charset="-128"/>
              </a:rPr>
              <a:t>最初のインプットから</a:t>
            </a:r>
            <a:r>
              <a:rPr lang="en-US" altLang="ja-JP" dirty="0">
                <a:latin typeface="UD デジタル 教科書体 NP-B" panose="02020700000000000000" pitchFamily="18" charset="-128"/>
                <a:ea typeface="UD デジタル 教科書体 NP-B" panose="02020700000000000000" pitchFamily="18" charset="-128"/>
              </a:rPr>
              <a:t>7</a:t>
            </a:r>
            <a:r>
              <a:rPr lang="ja-JP" altLang="en-US" dirty="0">
                <a:latin typeface="UD デジタル 教科書体 NP-B" panose="02020700000000000000" pitchFamily="18" charset="-128"/>
                <a:ea typeface="UD デジタル 教科書体 NP-B" panose="02020700000000000000" pitchFamily="18" charset="-128"/>
              </a:rPr>
              <a:t>～</a:t>
            </a:r>
            <a:r>
              <a:rPr lang="en-US" altLang="ja-JP" dirty="0">
                <a:latin typeface="UD デジタル 教科書体 NP-B" panose="02020700000000000000" pitchFamily="18" charset="-128"/>
                <a:ea typeface="UD デジタル 教科書体 NP-B" panose="02020700000000000000" pitchFamily="18" charset="-128"/>
              </a:rPr>
              <a:t>10</a:t>
            </a:r>
            <a:r>
              <a:rPr lang="ja-JP" altLang="en-US" dirty="0">
                <a:latin typeface="UD デジタル 教科書体 NP-B" panose="02020700000000000000" pitchFamily="18" charset="-128"/>
                <a:ea typeface="UD デジタル 教科書体 NP-B" panose="02020700000000000000" pitchFamily="18" charset="-128"/>
              </a:rPr>
              <a:t>日以内に</a:t>
            </a:r>
            <a:r>
              <a:rPr lang="en-US" altLang="ja-JP" dirty="0">
                <a:latin typeface="UD デジタル 教科書体 NP-B" panose="02020700000000000000" pitchFamily="18" charset="-128"/>
                <a:ea typeface="UD デジタル 教科書体 NP-B" panose="02020700000000000000" pitchFamily="18" charset="-128"/>
              </a:rPr>
              <a:t>3</a:t>
            </a:r>
            <a:r>
              <a:rPr lang="ja-JP" altLang="en-US" dirty="0">
                <a:latin typeface="UD デジタル 教科書体 NP-B" panose="02020700000000000000" pitchFamily="18" charset="-128"/>
                <a:ea typeface="UD デジタル 教科書体 NP-B" panose="02020700000000000000" pitchFamily="18" charset="-128"/>
              </a:rPr>
              <a:t>～</a:t>
            </a:r>
            <a:r>
              <a:rPr lang="en-US" altLang="ja-JP" dirty="0">
                <a:latin typeface="UD デジタル 教科書体 NP-B" panose="02020700000000000000" pitchFamily="18" charset="-128"/>
                <a:ea typeface="UD デジタル 教科書体 NP-B" panose="02020700000000000000" pitchFamily="18" charset="-128"/>
              </a:rPr>
              <a:t>4</a:t>
            </a:r>
            <a:r>
              <a:rPr lang="ja-JP" altLang="en-US" dirty="0">
                <a:latin typeface="UD デジタル 教科書体 NP-B" panose="02020700000000000000" pitchFamily="18" charset="-128"/>
                <a:ea typeface="UD デジタル 教科書体 NP-B" panose="02020700000000000000" pitchFamily="18" charset="-128"/>
              </a:rPr>
              <a:t>回アウトプット</a:t>
            </a:r>
            <a:r>
              <a:rPr lang="ja-JP" altLang="en-US" dirty="0" smtClean="0">
                <a:latin typeface="UD デジタル 教科書体 NP-B" panose="02020700000000000000" pitchFamily="18" charset="-128"/>
                <a:ea typeface="UD デジタル 教科書体 NP-B" panose="02020700000000000000" pitchFamily="18" charset="-128"/>
              </a:rPr>
              <a:t>する</a:t>
            </a:r>
            <a:endParaRPr lang="en-US" altLang="ja-JP" dirty="0">
              <a:latin typeface="UD デジタル 教科書体 NP-B" panose="02020700000000000000" pitchFamily="18" charset="-128"/>
              <a:ea typeface="UD デジタル 教科書体 NP-B" panose="02020700000000000000" pitchFamily="18" charset="-128"/>
            </a:endParaRPr>
          </a:p>
          <a:p>
            <a:pPr>
              <a:lnSpc>
                <a:spcPct val="100000"/>
              </a:lnSpc>
            </a:pPr>
            <a:r>
              <a:rPr lang="en-US" altLang="ja-JP" dirty="0" smtClean="0">
                <a:latin typeface="BIZ UDPゴシック" panose="020B0400000000000000" pitchFamily="50" charset="-128"/>
                <a:ea typeface="BIZ UDPゴシック" panose="020B0400000000000000" pitchFamily="50" charset="-128"/>
              </a:rPr>
              <a:t>SNS</a:t>
            </a:r>
          </a:p>
          <a:p>
            <a:pPr>
              <a:lnSpc>
                <a:spcPct val="100000"/>
              </a:lnSpc>
            </a:pPr>
            <a:r>
              <a:rPr lang="ja-JP" altLang="en-US" dirty="0">
                <a:latin typeface="BIZ UDPゴシック" panose="020B0400000000000000" pitchFamily="50" charset="-128"/>
                <a:ea typeface="BIZ UDPゴシック" panose="020B0400000000000000" pitchFamily="50" charset="-128"/>
              </a:rPr>
              <a:t>書評</a:t>
            </a:r>
            <a:r>
              <a:rPr lang="ja-JP" altLang="en-US" dirty="0" smtClean="0">
                <a:latin typeface="BIZ UDPゴシック" panose="020B0400000000000000" pitchFamily="50" charset="-128"/>
                <a:ea typeface="BIZ UDPゴシック" panose="020B0400000000000000" pitchFamily="50" charset="-128"/>
              </a:rPr>
              <a:t>サイト</a:t>
            </a:r>
            <a:endParaRPr lang="en-US" altLang="ja-JP" dirty="0" smtClean="0">
              <a:latin typeface="BIZ UDPゴシック" panose="020B0400000000000000" pitchFamily="50" charset="-128"/>
              <a:ea typeface="BIZ UDPゴシック" panose="020B0400000000000000" pitchFamily="50" charset="-128"/>
            </a:endParaRPr>
          </a:p>
          <a:p>
            <a:pPr>
              <a:lnSpc>
                <a:spcPct val="100000"/>
              </a:lnSpc>
            </a:pPr>
            <a:r>
              <a:rPr lang="ja-JP" altLang="en-US" dirty="0">
                <a:latin typeface="BIZ UDPゴシック" panose="020B0400000000000000" pitchFamily="50" charset="-128"/>
                <a:ea typeface="BIZ UDPゴシック" panose="020B0400000000000000" pitchFamily="50" charset="-128"/>
              </a:rPr>
              <a:t>周囲の</a:t>
            </a:r>
            <a:r>
              <a:rPr lang="ja-JP" altLang="en-US" dirty="0" smtClean="0">
                <a:latin typeface="BIZ UDPゴシック" panose="020B0400000000000000" pitchFamily="50" charset="-128"/>
                <a:ea typeface="BIZ UDPゴシック" panose="020B0400000000000000" pitchFamily="50" charset="-128"/>
              </a:rPr>
              <a:t>人</a:t>
            </a:r>
            <a:r>
              <a:rPr lang="ja-JP" altLang="en-US" smtClean="0">
                <a:latin typeface="BIZ UDPゴシック" panose="020B0400000000000000" pitchFamily="50" charset="-128"/>
                <a:ea typeface="BIZ UDPゴシック" panose="020B0400000000000000" pitchFamily="50" charset="-128"/>
              </a:rPr>
              <a:t>（家族、友人、</a:t>
            </a:r>
            <a:r>
              <a:rPr lang="en-US" altLang="ja-JP" dirty="0" smtClean="0">
                <a:latin typeface="BIZ UDPゴシック" panose="020B0400000000000000" pitchFamily="50" charset="-128"/>
                <a:ea typeface="BIZ UDPゴシック" panose="020B0400000000000000" pitchFamily="50" charset="-128"/>
              </a:rPr>
              <a:t/>
            </a:r>
            <a:br>
              <a:rPr lang="en-US" altLang="ja-JP" dirty="0" smtClean="0">
                <a:latin typeface="BIZ UDPゴシック" panose="020B0400000000000000" pitchFamily="50" charset="-128"/>
                <a:ea typeface="BIZ UDPゴシック" panose="020B0400000000000000" pitchFamily="50" charset="-128"/>
              </a:rPr>
            </a:br>
            <a:r>
              <a:rPr lang="ja-JP" altLang="en-US" dirty="0" smtClean="0">
                <a:latin typeface="BIZ UDPゴシック" panose="020B0400000000000000" pitchFamily="50" charset="-128"/>
                <a:ea typeface="BIZ UDPゴシック" panose="020B0400000000000000" pitchFamily="50" charset="-128"/>
              </a:rPr>
              <a:t>職場の人）</a:t>
            </a:r>
            <a:endParaRPr lang="ja-JP" altLang="en-US" dirty="0">
              <a:latin typeface="BIZ UDPゴシック" panose="020B0400000000000000" pitchFamily="50" charset="-128"/>
              <a:ea typeface="BIZ UDPゴシック" panose="020B0400000000000000" pitchFamily="50" charset="-128"/>
            </a:endParaRPr>
          </a:p>
          <a:p>
            <a:pPr>
              <a:lnSpc>
                <a:spcPct val="100000"/>
              </a:lnSpc>
            </a:pPr>
            <a:endParaRPr lang="en-US" altLang="ja-JP" dirty="0" smtClean="0">
              <a:latin typeface="BIZ UDPゴシック" panose="020B0400000000000000" pitchFamily="50" charset="-128"/>
              <a:ea typeface="BIZ UDPゴシック" panose="020B0400000000000000" pitchFamily="50" charset="-128"/>
            </a:endParaRPr>
          </a:p>
        </p:txBody>
      </p:sp>
      <p:sp>
        <p:nvSpPr>
          <p:cNvPr id="4" name="スライド番号プレースホルダー 3"/>
          <p:cNvSpPr>
            <a:spLocks noGrp="1"/>
          </p:cNvSpPr>
          <p:nvPr>
            <p:ph type="sldNum" sz="quarter" idx="12"/>
          </p:nvPr>
        </p:nvSpPr>
        <p:spPr/>
        <p:txBody>
          <a:bodyPr/>
          <a:lstStyle/>
          <a:p>
            <a:fld id="{00D0152F-4B26-4DFB-9BE0-2CA99DDF578D}" type="slidenum">
              <a:rPr kumimoji="1" lang="ja-JP" altLang="en-US" sz="2400" smtClean="0">
                <a:latin typeface="BIZ UDゴシック" panose="020B0400000000000000" pitchFamily="49" charset="-128"/>
                <a:ea typeface="BIZ UDゴシック" panose="020B0400000000000000" pitchFamily="49" charset="-128"/>
              </a:rPr>
              <a:t>49</a:t>
            </a:fld>
            <a:endParaRPr kumimoji="1" lang="ja-JP" altLang="en-US" dirty="0">
              <a:latin typeface="BIZ UDゴシック" panose="020B0400000000000000" pitchFamily="49" charset="-128"/>
              <a:ea typeface="BIZ UDゴシック" panose="020B0400000000000000" pitchFamily="49"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0" y="1199748"/>
            <a:ext cx="3689350" cy="5521727"/>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5484" y="3298825"/>
            <a:ext cx="3048000" cy="3048000"/>
          </a:xfrm>
          <a:prstGeom prst="rect">
            <a:avLst/>
          </a:prstGeom>
        </p:spPr>
      </p:pic>
    </p:spTree>
    <p:extLst>
      <p:ext uri="{BB962C8B-B14F-4D97-AF65-F5344CB8AC3E}">
        <p14:creationId xmlns:p14="http://schemas.microsoft.com/office/powerpoint/2010/main" val="37028851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番兵法</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kumimoji="1" lang="ja-JP" altLang="en-US" sz="3900" dirty="0">
                <a:solidFill>
                  <a:schemeClr val="accent2"/>
                </a:solidFill>
              </a:rPr>
              <a:t>無限ループ</a:t>
            </a:r>
            <a:endParaRPr kumimoji="1" lang="en-US" altLang="ja-JP" sz="3900" dirty="0" smtClean="0">
              <a:solidFill>
                <a:schemeClr val="accent2"/>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プログラミングの</a:t>
            </a:r>
            <a:r>
              <a:rPr lang="en-US" altLang="ja-JP" sz="3900" dirty="0">
                <a:solidFill>
                  <a:schemeClr val="bg1">
                    <a:lumMod val="50000"/>
                  </a:schemeClr>
                </a:solidFill>
              </a:rPr>
              <a:t>4</a:t>
            </a:r>
            <a:r>
              <a:rPr lang="ja-JP" altLang="en-US" sz="3900" dirty="0" smtClean="0">
                <a:solidFill>
                  <a:schemeClr val="bg1">
                    <a:lumMod val="50000"/>
                  </a:schemeClr>
                </a:solidFill>
              </a:rPr>
              <a:t>要素</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説明</a:t>
            </a:r>
            <a:r>
              <a:rPr lang="ja-JP" altLang="en-US" sz="3900" dirty="0" smtClean="0">
                <a:solidFill>
                  <a:schemeClr val="bg1">
                    <a:lumMod val="50000"/>
                  </a:schemeClr>
                </a:solidFill>
              </a:rPr>
              <a:t>変数</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en-US" altLang="ja-JP" sz="4400" dirty="0" smtClean="0">
                <a:solidFill>
                  <a:schemeClr val="bg1">
                    <a:lumMod val="50000"/>
                  </a:schemeClr>
                </a:solidFill>
              </a:rPr>
              <a:t>python</a:t>
            </a:r>
          </a:p>
          <a:p>
            <a:pPr lvl="1">
              <a:lnSpc>
                <a:spcPct val="100000"/>
              </a:lnSpc>
              <a:buFont typeface="Wingdings" panose="05000000000000000000" pitchFamily="2" charset="2"/>
              <a:buChar char="n"/>
            </a:pPr>
            <a:r>
              <a:rPr lang="en-US" altLang="ja-JP" sz="3900" dirty="0" smtClean="0">
                <a:solidFill>
                  <a:schemeClr val="bg1">
                    <a:lumMod val="50000"/>
                  </a:schemeClr>
                </a:solidFill>
              </a:rPr>
              <a:t>f</a:t>
            </a:r>
            <a:r>
              <a:rPr lang="ja-JP" altLang="en-US" sz="3900" dirty="0" smtClean="0">
                <a:solidFill>
                  <a:schemeClr val="bg1">
                    <a:lumMod val="50000"/>
                  </a:schemeClr>
                </a:solidFill>
              </a:rPr>
              <a:t>文字列</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en-US" altLang="ja-JP" sz="3900" dirty="0" smtClean="0">
                <a:solidFill>
                  <a:schemeClr val="bg1">
                    <a:lumMod val="50000"/>
                  </a:schemeClr>
                </a:solidFill>
              </a:rPr>
              <a:t>string</a:t>
            </a:r>
            <a:r>
              <a:rPr lang="ja-JP" altLang="en-US" sz="3900" dirty="0" smtClean="0">
                <a:solidFill>
                  <a:schemeClr val="bg1">
                    <a:lumMod val="50000"/>
                  </a:schemeClr>
                </a:solidFill>
              </a:rPr>
              <a:t>クラスの</a:t>
            </a:r>
            <a:r>
              <a:rPr lang="en-US" altLang="ja-JP" sz="3900" dirty="0" smtClean="0">
                <a:solidFill>
                  <a:schemeClr val="bg1">
                    <a:lumMod val="50000"/>
                  </a:schemeClr>
                </a:solidFill>
              </a:rPr>
              <a:t>.format()</a:t>
            </a:r>
            <a:r>
              <a:rPr lang="ja-JP" altLang="en-US" sz="3900" dirty="0" smtClean="0">
                <a:solidFill>
                  <a:schemeClr val="bg1">
                    <a:lumMod val="50000"/>
                  </a:schemeClr>
                </a:solidFill>
              </a:rPr>
              <a:t>メソッド</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ja-JP" altLang="en-US" sz="4400" dirty="0" smtClean="0">
                <a:solidFill>
                  <a:schemeClr val="bg1">
                    <a:lumMod val="50000"/>
                  </a:schemeClr>
                </a:solidFill>
              </a:rPr>
              <a:t>迷路の題材にて</a:t>
            </a:r>
            <a:endParaRPr lang="en-US" altLang="ja-JP" sz="44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座標系</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5</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20735487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50</a:t>
            </a:fld>
            <a:endParaRPr lang="ja-JP" altLang="en-US" dirty="0"/>
          </a:p>
        </p:txBody>
      </p:sp>
      <p:sp>
        <p:nvSpPr>
          <p:cNvPr id="6" name="タイトル 1"/>
          <p:cNvSpPr txBox="1">
            <a:spLocks/>
          </p:cNvSpPr>
          <p:nvPr/>
        </p:nvSpPr>
        <p:spPr>
          <a:xfrm>
            <a:off x="1222711" y="0"/>
            <a:ext cx="9746579" cy="3083921"/>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pPr algn="l"/>
            <a:r>
              <a:rPr lang="ja-JP" altLang="en-US" dirty="0" smtClean="0"/>
              <a:t>問いが間違っていた</a:t>
            </a:r>
            <a:endParaRPr lang="en-US" altLang="ja-JP" dirty="0" smtClean="0"/>
          </a:p>
          <a:p>
            <a:pPr algn="l"/>
            <a:r>
              <a:rPr lang="ja-JP" altLang="en-US" dirty="0">
                <a:solidFill>
                  <a:schemeClr val="accent2"/>
                </a:solidFill>
              </a:rPr>
              <a:t>✗</a:t>
            </a:r>
            <a:r>
              <a:rPr lang="ja-JP" altLang="en-US" dirty="0" smtClean="0">
                <a:solidFill>
                  <a:schemeClr val="accent2"/>
                </a:solidFill>
              </a:rPr>
              <a:t>どんな本を読むべきか？</a:t>
            </a:r>
            <a:endParaRPr lang="en-US" altLang="ja-JP" dirty="0" smtClean="0">
              <a:solidFill>
                <a:schemeClr val="accent2"/>
              </a:solidFill>
            </a:endParaRPr>
          </a:p>
          <a:p>
            <a:pPr algn="l"/>
            <a:r>
              <a:rPr lang="ja-JP" altLang="en-US" dirty="0" smtClean="0">
                <a:solidFill>
                  <a:srgbClr val="00B0F0"/>
                </a:solidFill>
              </a:rPr>
              <a:t>○どんな観点（</a:t>
            </a:r>
            <a:r>
              <a:rPr lang="en-US" altLang="ja-JP" dirty="0" smtClean="0">
                <a:solidFill>
                  <a:srgbClr val="00B0F0"/>
                </a:solidFill>
              </a:rPr>
              <a:t>※</a:t>
            </a:r>
            <a:r>
              <a:rPr lang="ja-JP" altLang="en-US" dirty="0" smtClean="0">
                <a:solidFill>
                  <a:srgbClr val="00B0F0"/>
                </a:solidFill>
              </a:rPr>
              <a:t>）で読めるか？</a:t>
            </a:r>
            <a:endParaRPr lang="en-US" altLang="ja-JP" dirty="0" smtClean="0">
              <a:solidFill>
                <a:srgbClr val="00B0F0"/>
              </a:solidFill>
            </a:endParaRPr>
          </a:p>
          <a:p>
            <a:pPr algn="l"/>
            <a:r>
              <a:rPr lang="en-US" altLang="ja-JP" dirty="0"/>
              <a:t>	</a:t>
            </a:r>
            <a:r>
              <a:rPr lang="en-US" altLang="ja-JP" dirty="0" smtClean="0"/>
              <a:t>※</a:t>
            </a:r>
            <a:r>
              <a:rPr lang="ja-JP" altLang="en-US" dirty="0" smtClean="0"/>
              <a:t>複数同時並列が可能</a:t>
            </a:r>
            <a:endParaRPr lang="ja-JP" altLang="en-US" dirty="0"/>
          </a:p>
        </p:txBody>
      </p:sp>
      <p:graphicFrame>
        <p:nvGraphicFramePr>
          <p:cNvPr id="2" name="図表 1"/>
          <p:cNvGraphicFramePr/>
          <p:nvPr>
            <p:extLst>
              <p:ext uri="{D42A27DB-BD31-4B8C-83A1-F6EECF244321}">
                <p14:modId xmlns:p14="http://schemas.microsoft.com/office/powerpoint/2010/main" val="2828974058"/>
              </p:ext>
            </p:extLst>
          </p:nvPr>
        </p:nvGraphicFramePr>
        <p:xfrm>
          <a:off x="2259004" y="3262313"/>
          <a:ext cx="7839982" cy="343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469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95300" y="1429858"/>
            <a:ext cx="11201400" cy="2314828"/>
          </a:xfrm>
        </p:spPr>
        <p:txBody>
          <a:bodyPr numCol="1" anchor="ctr">
            <a:noAutofit/>
          </a:bodyPr>
          <a:lstStyle/>
          <a:p>
            <a:pPr marL="0" indent="0" algn="ctr">
              <a:lnSpc>
                <a:spcPct val="100000"/>
              </a:lnSpc>
              <a:buNone/>
            </a:pPr>
            <a:r>
              <a:rPr lang="ja-JP" altLang="en-US" sz="11500" dirty="0" smtClean="0"/>
              <a:t>宮部みゆき</a:t>
            </a:r>
            <a:endParaRPr lang="ja-JP" altLang="en-US" sz="11500" dirty="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51</a:t>
            </a:fld>
            <a:endParaRPr lang="ja-JP" altLang="en-US" dirty="0"/>
          </a:p>
        </p:txBody>
      </p:sp>
      <p:sp>
        <p:nvSpPr>
          <p:cNvPr id="6" name="タイトル 1"/>
          <p:cNvSpPr txBox="1">
            <a:spLocks/>
          </p:cNvSpPr>
          <p:nvPr/>
        </p:nvSpPr>
        <p:spPr>
          <a:xfrm>
            <a:off x="2786441" y="363317"/>
            <a:ext cx="6619120" cy="840230"/>
          </a:xfrm>
          <a:prstGeom prst="rect">
            <a:avLst/>
          </a:prstGeom>
        </p:spPr>
        <p:txBody>
          <a:bodyPr vert="horz" wrap="none" lIns="91440" tIns="45720" rIns="91440" bIns="45720" rtlCol="0" anchor="ctr">
            <a:spAutoFit/>
          </a:bodyPr>
          <a:lstStyle>
            <a:lvl1pPr algn="ctr" defTabSz="914400" rtl="0" eaLnBrk="1" latinLnBrk="0" hangingPunct="1">
              <a:lnSpc>
                <a:spcPct val="90000"/>
              </a:lnSpc>
              <a:spcBef>
                <a:spcPct val="0"/>
              </a:spcBef>
              <a:buNone/>
              <a:defRPr kumimoji="1" sz="5400" kern="1200">
                <a:solidFill>
                  <a:schemeClr val="tx1"/>
                </a:solidFill>
                <a:latin typeface="BIZ UDPゴシック" panose="020B0400000000000000" pitchFamily="50" charset="-128"/>
                <a:ea typeface="BIZ UDPゴシック" panose="020B0400000000000000" pitchFamily="50" charset="-128"/>
                <a:cs typeface="+mj-cs"/>
              </a:defRPr>
            </a:lvl1pPr>
          </a:lstStyle>
          <a:p>
            <a:r>
              <a:rPr lang="ja-JP" altLang="en-US" dirty="0" smtClean="0"/>
              <a:t>結局どれ？ 誰の本？</a:t>
            </a:r>
            <a:endParaRPr lang="ja-JP" altLang="en-US" dirty="0"/>
          </a:p>
        </p:txBody>
      </p:sp>
    </p:spTree>
    <p:extLst>
      <p:ext uri="{BB962C8B-B14F-4D97-AF65-F5344CB8AC3E}">
        <p14:creationId xmlns:p14="http://schemas.microsoft.com/office/powerpoint/2010/main" val="29073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1016498"/>
            <a:ext cx="11753850" cy="5936752"/>
          </a:xfrm>
        </p:spPr>
        <p:txBody>
          <a:bodyPr wrap="none" numCol="1">
            <a:normAutofit/>
          </a:bodyPr>
          <a:lstStyle/>
          <a:p>
            <a:pPr>
              <a:lnSpc>
                <a:spcPct val="100000"/>
              </a:lnSpc>
              <a:buFont typeface="Wingdings" panose="05000000000000000000" pitchFamily="2" charset="2"/>
              <a:buChar char="n"/>
            </a:pPr>
            <a:r>
              <a:rPr lang="ja-JP" altLang="en-US" sz="5400" dirty="0" smtClean="0"/>
              <a:t>無限ループを使うならば</a:t>
            </a:r>
            <a:r>
              <a:rPr lang="en-US" altLang="ja-JP" sz="5400" dirty="0" smtClean="0"/>
              <a:t/>
            </a:r>
            <a:br>
              <a:rPr lang="en-US" altLang="ja-JP" sz="5400" dirty="0" smtClean="0"/>
            </a:br>
            <a:r>
              <a:rPr lang="ja-JP" altLang="en-US" sz="5400" dirty="0" smtClean="0"/>
              <a:t>打ち切る条件を設ける</a:t>
            </a:r>
            <a:endParaRPr lang="en-US" altLang="ja-JP" sz="5400" dirty="0" smtClean="0"/>
          </a:p>
          <a:p>
            <a:pPr lvl="1">
              <a:lnSpc>
                <a:spcPct val="100000"/>
              </a:lnSpc>
              <a:buFont typeface="Wingdings" panose="05000000000000000000" pitchFamily="2" charset="2"/>
              <a:buChar char="n"/>
            </a:pPr>
            <a:r>
              <a:rPr lang="ja-JP" altLang="en-US" sz="5400" dirty="0" smtClean="0"/>
              <a:t>諦める</a:t>
            </a:r>
            <a:endParaRPr lang="en-US" altLang="ja-JP" sz="5400" dirty="0" smtClean="0"/>
          </a:p>
          <a:p>
            <a:pPr lvl="1">
              <a:lnSpc>
                <a:spcPct val="100000"/>
              </a:lnSpc>
              <a:buFont typeface="Wingdings" panose="05000000000000000000" pitchFamily="2" charset="2"/>
              <a:buChar char="n"/>
            </a:pPr>
            <a:r>
              <a:rPr lang="en-US" altLang="ja-JP" sz="5400" dirty="0" smtClean="0">
                <a:solidFill>
                  <a:schemeClr val="accent2"/>
                </a:solidFill>
              </a:rPr>
              <a:t>NG: </a:t>
            </a:r>
            <a:r>
              <a:rPr lang="ja-JP" altLang="en-US" sz="5400" dirty="0" smtClean="0">
                <a:solidFill>
                  <a:schemeClr val="accent2"/>
                </a:solidFill>
              </a:rPr>
              <a:t>ゴールに到達するまで</a:t>
            </a:r>
            <a:endParaRPr lang="en-US" altLang="ja-JP" sz="5400" dirty="0" smtClean="0">
              <a:solidFill>
                <a:schemeClr val="accent2"/>
              </a:solidFill>
            </a:endParaRPr>
          </a:p>
          <a:p>
            <a:pPr lvl="1">
              <a:lnSpc>
                <a:spcPct val="100000"/>
              </a:lnSpc>
              <a:buFont typeface="Wingdings" panose="05000000000000000000" pitchFamily="2" charset="2"/>
              <a:buChar char="n"/>
            </a:pPr>
            <a:r>
              <a:rPr lang="en-US" altLang="ja-JP" sz="5400" dirty="0" smtClean="0">
                <a:solidFill>
                  <a:srgbClr val="00B0F0"/>
                </a:solidFill>
              </a:rPr>
              <a:t>OK: </a:t>
            </a:r>
            <a:r>
              <a:rPr lang="ja-JP" altLang="en-US" sz="5400" dirty="0" smtClean="0">
                <a:solidFill>
                  <a:srgbClr val="00B0F0"/>
                </a:solidFill>
              </a:rPr>
              <a:t>試行回数 </a:t>
            </a:r>
            <a:r>
              <a:rPr lang="en-US" altLang="ja-JP" sz="5400" dirty="0" smtClean="0">
                <a:solidFill>
                  <a:srgbClr val="00B0F0"/>
                </a:solidFill>
              </a:rPr>
              <a:t>&lt;= </a:t>
            </a:r>
            <a:r>
              <a:rPr lang="ja-JP" altLang="en-US" sz="5400" dirty="0" smtClean="0">
                <a:solidFill>
                  <a:srgbClr val="00B0F0"/>
                </a:solidFill>
              </a:rPr>
              <a:t>最大試行回数</a:t>
            </a:r>
            <a:endParaRPr lang="en-US" altLang="ja-JP" sz="5400" dirty="0" smtClean="0">
              <a:solidFill>
                <a:srgbClr val="00B0F0"/>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6</a:t>
            </a:fld>
            <a:endParaRPr lang="ja-JP" altLang="en-US" dirty="0"/>
          </a:p>
        </p:txBody>
      </p:sp>
      <p:sp>
        <p:nvSpPr>
          <p:cNvPr id="15" name="タイトル 1"/>
          <p:cNvSpPr>
            <a:spLocks noGrp="1"/>
          </p:cNvSpPr>
          <p:nvPr>
            <p:ph type="title"/>
          </p:nvPr>
        </p:nvSpPr>
        <p:spPr>
          <a:xfrm>
            <a:off x="2652589" y="-43632"/>
            <a:ext cx="6886822" cy="1006429"/>
          </a:xfrm>
        </p:spPr>
        <p:txBody>
          <a:bodyPr>
            <a:spAutoFit/>
          </a:bodyPr>
          <a:lstStyle/>
          <a:p>
            <a:r>
              <a:rPr lang="ja-JP" altLang="en-US" sz="6600" dirty="0"/>
              <a:t>無限</a:t>
            </a:r>
            <a:r>
              <a:rPr lang="ja-JP" altLang="en-US" sz="6600" dirty="0" smtClean="0"/>
              <a:t>ループ禁止！</a:t>
            </a:r>
            <a:endParaRPr kumimoji="1" lang="ja-JP" altLang="en-US" sz="6600" dirty="0"/>
          </a:p>
        </p:txBody>
      </p:sp>
    </p:spTree>
    <p:extLst>
      <p:ext uri="{BB962C8B-B14F-4D97-AF65-F5344CB8AC3E}">
        <p14:creationId xmlns:p14="http://schemas.microsoft.com/office/powerpoint/2010/main" val="229232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4800" dirty="0" smtClean="0">
                <a:solidFill>
                  <a:schemeClr val="bg1">
                    <a:lumMod val="50000"/>
                  </a:schemeClr>
                </a:solidFill>
              </a:rPr>
              <a:t>一般論（言語不問）</a:t>
            </a:r>
            <a:endParaRPr lang="en-US" altLang="ja-JP" sz="48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bg1">
                    <a:lumMod val="50000"/>
                  </a:schemeClr>
                </a:solidFill>
              </a:rPr>
              <a:t>番兵法</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kumimoji="1" lang="ja-JP" altLang="en-US" sz="3900" dirty="0">
                <a:solidFill>
                  <a:schemeClr val="bg1">
                    <a:lumMod val="50000"/>
                  </a:schemeClr>
                </a:solidFill>
              </a:rPr>
              <a:t>無限ループ</a:t>
            </a:r>
            <a:endParaRPr kumimoji="1"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smtClean="0">
                <a:solidFill>
                  <a:schemeClr val="accent2"/>
                </a:solidFill>
              </a:rPr>
              <a:t>プログラミングの</a:t>
            </a:r>
            <a:r>
              <a:rPr lang="en-US" altLang="ja-JP" sz="3900" dirty="0">
                <a:solidFill>
                  <a:schemeClr val="accent2"/>
                </a:solidFill>
              </a:rPr>
              <a:t>4</a:t>
            </a:r>
            <a:r>
              <a:rPr lang="ja-JP" altLang="en-US" sz="3900" dirty="0" smtClean="0">
                <a:solidFill>
                  <a:schemeClr val="accent2"/>
                </a:solidFill>
              </a:rPr>
              <a:t>要素</a:t>
            </a:r>
            <a:endParaRPr lang="en-US" altLang="ja-JP" sz="3900" dirty="0" smtClean="0">
              <a:solidFill>
                <a:schemeClr val="accent2"/>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説明</a:t>
            </a:r>
            <a:r>
              <a:rPr lang="ja-JP" altLang="en-US" sz="3900" dirty="0" smtClean="0">
                <a:solidFill>
                  <a:schemeClr val="bg1">
                    <a:lumMod val="50000"/>
                  </a:schemeClr>
                </a:solidFill>
              </a:rPr>
              <a:t>変数</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en-US" altLang="ja-JP" sz="4400" dirty="0" smtClean="0">
                <a:solidFill>
                  <a:schemeClr val="bg1">
                    <a:lumMod val="50000"/>
                  </a:schemeClr>
                </a:solidFill>
              </a:rPr>
              <a:t>python</a:t>
            </a:r>
          </a:p>
          <a:p>
            <a:pPr lvl="1">
              <a:lnSpc>
                <a:spcPct val="100000"/>
              </a:lnSpc>
              <a:buFont typeface="Wingdings" panose="05000000000000000000" pitchFamily="2" charset="2"/>
              <a:buChar char="n"/>
            </a:pPr>
            <a:r>
              <a:rPr lang="en-US" altLang="ja-JP" sz="3900" dirty="0" smtClean="0">
                <a:solidFill>
                  <a:schemeClr val="bg1">
                    <a:lumMod val="50000"/>
                  </a:schemeClr>
                </a:solidFill>
              </a:rPr>
              <a:t>f</a:t>
            </a:r>
            <a:r>
              <a:rPr lang="ja-JP" altLang="en-US" sz="3900" dirty="0" smtClean="0">
                <a:solidFill>
                  <a:schemeClr val="bg1">
                    <a:lumMod val="50000"/>
                  </a:schemeClr>
                </a:solidFill>
              </a:rPr>
              <a:t>文字列</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r>
              <a:rPr lang="en-US" altLang="ja-JP" sz="3900" dirty="0" smtClean="0">
                <a:solidFill>
                  <a:schemeClr val="bg1">
                    <a:lumMod val="50000"/>
                  </a:schemeClr>
                </a:solidFill>
              </a:rPr>
              <a:t>string</a:t>
            </a:r>
            <a:r>
              <a:rPr lang="ja-JP" altLang="en-US" sz="3900" dirty="0" smtClean="0">
                <a:solidFill>
                  <a:schemeClr val="bg1">
                    <a:lumMod val="50000"/>
                  </a:schemeClr>
                </a:solidFill>
              </a:rPr>
              <a:t>クラスの</a:t>
            </a:r>
            <a:r>
              <a:rPr lang="en-US" altLang="ja-JP" sz="3900" dirty="0" smtClean="0">
                <a:solidFill>
                  <a:schemeClr val="bg1">
                    <a:lumMod val="50000"/>
                  </a:schemeClr>
                </a:solidFill>
              </a:rPr>
              <a:t>.format()</a:t>
            </a:r>
            <a:r>
              <a:rPr lang="ja-JP" altLang="en-US" sz="3900" dirty="0" smtClean="0">
                <a:solidFill>
                  <a:schemeClr val="bg1">
                    <a:lumMod val="50000"/>
                  </a:schemeClr>
                </a:solidFill>
              </a:rPr>
              <a:t>メソッド</a:t>
            </a:r>
            <a:endParaRPr lang="en-US" altLang="ja-JP" sz="3900" dirty="0" smtClean="0">
              <a:solidFill>
                <a:schemeClr val="bg1">
                  <a:lumMod val="50000"/>
                </a:schemeClr>
              </a:solidFill>
            </a:endParaRPr>
          </a:p>
          <a:p>
            <a:pPr>
              <a:lnSpc>
                <a:spcPct val="100000"/>
              </a:lnSpc>
              <a:buFont typeface="Wingdings" panose="05000000000000000000" pitchFamily="2" charset="2"/>
              <a:buChar char="n"/>
            </a:pPr>
            <a:r>
              <a:rPr lang="ja-JP" altLang="en-US" sz="4400" dirty="0" smtClean="0">
                <a:solidFill>
                  <a:schemeClr val="bg1">
                    <a:lumMod val="50000"/>
                  </a:schemeClr>
                </a:solidFill>
              </a:rPr>
              <a:t>迷路の題材にて</a:t>
            </a:r>
            <a:endParaRPr lang="en-US" altLang="ja-JP" sz="4400" dirty="0" smtClean="0">
              <a:solidFill>
                <a:schemeClr val="bg1">
                  <a:lumMod val="50000"/>
                </a:schemeClr>
              </a:solidFill>
            </a:endParaRPr>
          </a:p>
          <a:p>
            <a:pPr lvl="1">
              <a:lnSpc>
                <a:spcPct val="100000"/>
              </a:lnSpc>
              <a:buFont typeface="Wingdings" panose="05000000000000000000" pitchFamily="2" charset="2"/>
              <a:buChar char="n"/>
            </a:pPr>
            <a:r>
              <a:rPr lang="ja-JP" altLang="en-US" sz="3900" dirty="0">
                <a:solidFill>
                  <a:schemeClr val="bg1">
                    <a:lumMod val="50000"/>
                  </a:schemeClr>
                </a:solidFill>
              </a:rPr>
              <a:t>座標系</a:t>
            </a:r>
            <a:endParaRPr lang="en-US" altLang="ja-JP" sz="3900" dirty="0" smtClean="0">
              <a:solidFill>
                <a:schemeClr val="bg1">
                  <a:lumMod val="50000"/>
                </a:schemeClr>
              </a:solidFill>
            </a:endParaRPr>
          </a:p>
          <a:p>
            <a:pPr lvl="1">
              <a:lnSpc>
                <a:spcPct val="100000"/>
              </a:lnSpc>
              <a:buFont typeface="Wingdings" panose="05000000000000000000" pitchFamily="2" charset="2"/>
              <a:buChar char="n"/>
            </a:pPr>
            <a:endParaRPr lang="en-US" altLang="ja-JP" sz="4000" dirty="0" smtClean="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7</a:t>
            </a:fld>
            <a:endParaRPr lang="ja-JP" altLang="en-US" dirty="0"/>
          </a:p>
        </p:txBody>
      </p:sp>
      <p:sp>
        <p:nvSpPr>
          <p:cNvPr id="15" name="タイトル 1"/>
          <p:cNvSpPr>
            <a:spLocks noGrp="1"/>
          </p:cNvSpPr>
          <p:nvPr>
            <p:ph type="title"/>
          </p:nvPr>
        </p:nvSpPr>
        <p:spPr>
          <a:xfrm>
            <a:off x="5234226" y="-2083"/>
            <a:ext cx="1723549" cy="923330"/>
          </a:xfrm>
        </p:spPr>
        <p:txBody>
          <a:bodyPr>
            <a:spAutoFit/>
          </a:bodyPr>
          <a:lstStyle/>
          <a:p>
            <a:r>
              <a:rPr kumimoji="1" lang="ja-JP" altLang="en-US" sz="6000" dirty="0" smtClean="0"/>
              <a:t>目次</a:t>
            </a:r>
            <a:endParaRPr kumimoji="1" lang="ja-JP" altLang="en-US" sz="6600" dirty="0"/>
          </a:p>
        </p:txBody>
      </p:sp>
    </p:spTree>
    <p:extLst>
      <p:ext uri="{BB962C8B-B14F-4D97-AF65-F5344CB8AC3E}">
        <p14:creationId xmlns:p14="http://schemas.microsoft.com/office/powerpoint/2010/main" val="3126965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15900" y="921248"/>
            <a:ext cx="11753850" cy="5936752"/>
          </a:xfrm>
        </p:spPr>
        <p:txBody>
          <a:bodyPr wrap="none" numCol="1">
            <a:normAutofit fontScale="92500" lnSpcReduction="20000"/>
          </a:bodyPr>
          <a:lstStyle/>
          <a:p>
            <a:pPr>
              <a:lnSpc>
                <a:spcPct val="100000"/>
              </a:lnSpc>
              <a:buFont typeface="Wingdings" panose="05000000000000000000" pitchFamily="2" charset="2"/>
              <a:buChar char="n"/>
            </a:pPr>
            <a:r>
              <a:rPr lang="ja-JP" altLang="en-US" sz="6000" dirty="0" smtClean="0"/>
              <a:t>（狭義の）コード</a:t>
            </a:r>
            <a:endParaRPr lang="en-US" altLang="ja-JP" sz="6000" dirty="0" smtClean="0"/>
          </a:p>
          <a:p>
            <a:pPr>
              <a:lnSpc>
                <a:spcPct val="100000"/>
              </a:lnSpc>
              <a:buFont typeface="Wingdings" panose="05000000000000000000" pitchFamily="2" charset="2"/>
              <a:buChar char="n"/>
            </a:pPr>
            <a:r>
              <a:rPr lang="ja-JP" altLang="en-US" sz="6000" dirty="0" smtClean="0"/>
              <a:t>コメント</a:t>
            </a:r>
            <a:endParaRPr lang="en-US" altLang="ja-JP" sz="6000" dirty="0" smtClean="0"/>
          </a:p>
          <a:p>
            <a:pPr lvl="1">
              <a:lnSpc>
                <a:spcPct val="100000"/>
              </a:lnSpc>
            </a:pPr>
            <a:r>
              <a:rPr lang="ja-JP" altLang="en-US" sz="4800" dirty="0"/>
              <a:t>保守</a:t>
            </a:r>
            <a:r>
              <a:rPr lang="ja-JP" altLang="en-US" sz="4800" dirty="0" smtClean="0"/>
              <a:t>のため（明日の自分へ）</a:t>
            </a:r>
            <a:endParaRPr lang="en-US" altLang="ja-JP" sz="4800" dirty="0" smtClean="0"/>
          </a:p>
          <a:p>
            <a:pPr lvl="1">
              <a:lnSpc>
                <a:spcPct val="100000"/>
              </a:lnSpc>
            </a:pPr>
            <a:r>
              <a:rPr lang="ja-JP" altLang="en-US" sz="4800" dirty="0" smtClean="0"/>
              <a:t>意図・注意・将来の改善</a:t>
            </a:r>
            <a:endParaRPr lang="en-US" altLang="ja-JP" sz="5600" dirty="0" smtClean="0"/>
          </a:p>
          <a:p>
            <a:pPr>
              <a:lnSpc>
                <a:spcPct val="100000"/>
              </a:lnSpc>
              <a:buFont typeface="Wingdings" panose="05000000000000000000" pitchFamily="2" charset="2"/>
              <a:buChar char="n"/>
            </a:pPr>
            <a:r>
              <a:rPr lang="ja-JP" altLang="en-US" sz="6000" dirty="0" smtClean="0"/>
              <a:t>ログ</a:t>
            </a:r>
            <a:endParaRPr lang="en-US" altLang="ja-JP" sz="6000" dirty="0" smtClean="0"/>
          </a:p>
          <a:p>
            <a:pPr lvl="1">
              <a:lnSpc>
                <a:spcPct val="100000"/>
              </a:lnSpc>
            </a:pPr>
            <a:r>
              <a:rPr lang="ja-JP" altLang="en-US" sz="4800" dirty="0" smtClean="0"/>
              <a:t>エラーの早期発見・正常稼働の監視・デバッグ</a:t>
            </a:r>
            <a:endParaRPr lang="en-US" altLang="ja-JP" sz="5600" dirty="0" smtClean="0"/>
          </a:p>
          <a:p>
            <a:pPr>
              <a:lnSpc>
                <a:spcPct val="100000"/>
              </a:lnSpc>
              <a:buFont typeface="Wingdings" panose="05000000000000000000" pitchFamily="2" charset="2"/>
              <a:buChar char="n"/>
            </a:pPr>
            <a:r>
              <a:rPr lang="ja-JP" altLang="en-US" sz="6600" dirty="0" smtClean="0"/>
              <a:t>ユニットテスト</a:t>
            </a:r>
            <a:endParaRPr lang="en-US" altLang="ja-JP" sz="6600" dirty="0" smtClean="0"/>
          </a:p>
          <a:p>
            <a:pPr lvl="1">
              <a:lnSpc>
                <a:spcPct val="100000"/>
              </a:lnSpc>
            </a:pPr>
            <a:r>
              <a:rPr lang="ja-JP" altLang="en-US" sz="4800" dirty="0"/>
              <a:t>ああああ</a:t>
            </a:r>
            <a:endParaRPr lang="en-US" altLang="ja-JP" sz="4800" dirty="0" smtClean="0"/>
          </a:p>
        </p:txBody>
      </p:sp>
      <p:sp>
        <p:nvSpPr>
          <p:cNvPr id="5" name="スライド番号プレースホルダー 4"/>
          <p:cNvSpPr>
            <a:spLocks noGrp="1"/>
          </p:cNvSpPr>
          <p:nvPr>
            <p:ph type="sldNum" sz="quarter" idx="12"/>
          </p:nvPr>
        </p:nvSpPr>
        <p:spPr/>
        <p:txBody>
          <a:bodyPr/>
          <a:lstStyle/>
          <a:p>
            <a:fld id="{E765EB49-9DFC-4E8F-942D-DE86EA8C93DB}" type="slidenum">
              <a:rPr lang="ja-JP" altLang="en-US" smtClean="0"/>
              <a:pPr/>
              <a:t>8</a:t>
            </a:fld>
            <a:endParaRPr lang="ja-JP" altLang="en-US" dirty="0"/>
          </a:p>
        </p:txBody>
      </p:sp>
      <p:sp>
        <p:nvSpPr>
          <p:cNvPr id="15" name="タイトル 1"/>
          <p:cNvSpPr>
            <a:spLocks noGrp="1"/>
          </p:cNvSpPr>
          <p:nvPr>
            <p:ph type="title"/>
          </p:nvPr>
        </p:nvSpPr>
        <p:spPr>
          <a:xfrm>
            <a:off x="2025815" y="-2083"/>
            <a:ext cx="8140369" cy="923330"/>
          </a:xfrm>
        </p:spPr>
        <p:txBody>
          <a:bodyPr>
            <a:spAutoFit/>
          </a:bodyPr>
          <a:lstStyle/>
          <a:p>
            <a:r>
              <a:rPr lang="ja-JP" altLang="en-US" sz="6000" dirty="0" smtClean="0"/>
              <a:t>プログラミング</a:t>
            </a:r>
            <a:r>
              <a:rPr lang="ja-JP" altLang="en-US" sz="6000" dirty="0"/>
              <a:t>の</a:t>
            </a:r>
            <a:r>
              <a:rPr lang="en-US" altLang="ja-JP" sz="6000" dirty="0"/>
              <a:t>4</a:t>
            </a:r>
            <a:r>
              <a:rPr lang="ja-JP" altLang="en-US" sz="6000" dirty="0" smtClean="0"/>
              <a:t>要素</a:t>
            </a:r>
            <a:endParaRPr kumimoji="1" lang="ja-JP" altLang="en-US" sz="6600" dirty="0"/>
          </a:p>
        </p:txBody>
      </p:sp>
    </p:spTree>
    <p:extLst>
      <p:ext uri="{BB962C8B-B14F-4D97-AF65-F5344CB8AC3E}">
        <p14:creationId xmlns:p14="http://schemas.microsoft.com/office/powerpoint/2010/main" val="3112848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42" t="886" r="43336" b="710"/>
          <a:stretch/>
        </p:blipFill>
        <p:spPr>
          <a:xfrm>
            <a:off x="1" y="1"/>
            <a:ext cx="12212884" cy="6356350"/>
          </a:xfrm>
          <a:prstGeom prst="rect">
            <a:avLst/>
          </a:prstGeom>
        </p:spPr>
      </p:pic>
      <p:sp>
        <p:nvSpPr>
          <p:cNvPr id="2" name="スライド番号プレースホルダー 1"/>
          <p:cNvSpPr>
            <a:spLocks noGrp="1"/>
          </p:cNvSpPr>
          <p:nvPr>
            <p:ph type="sldNum" sz="quarter" idx="12"/>
          </p:nvPr>
        </p:nvSpPr>
        <p:spPr/>
        <p:txBody>
          <a:bodyPr/>
          <a:lstStyle/>
          <a:p>
            <a:fld id="{E765EB49-9DFC-4E8F-942D-DE86EA8C93DB}" type="slidenum">
              <a:rPr kumimoji="1" lang="ja-JP" altLang="en-US" smtClean="0"/>
              <a:t>9</a:t>
            </a:fld>
            <a:endParaRPr kumimoji="1" lang="ja-JP" altLang="en-US"/>
          </a:p>
        </p:txBody>
      </p:sp>
    </p:spTree>
    <p:extLst>
      <p:ext uri="{BB962C8B-B14F-4D97-AF65-F5344CB8AC3E}">
        <p14:creationId xmlns:p14="http://schemas.microsoft.com/office/powerpoint/2010/main" val="2911569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00B0F0"/>
          </a:solidFill>
          <a:tailEnd type="arrow" w="lg" len="lg"/>
        </a:ln>
      </a:spPr>
      <a:bodyPr rtlCol="0" anchor="ctr"/>
      <a:lstStyle>
        <a:defPPr algn="ctr">
          <a:defRPr kumimoji="1"/>
        </a:defPPr>
      </a:lstStyle>
      <a:style>
        <a:lnRef idx="2">
          <a:schemeClr val="accent1"/>
        </a:lnRef>
        <a:fillRef idx="1">
          <a:schemeClr val="lt1"/>
        </a:fillRef>
        <a:effectRef idx="0">
          <a:schemeClr val="accent1"/>
        </a:effectRef>
        <a:fontRef idx="minor">
          <a:schemeClr val="dk1"/>
        </a:fontRef>
      </a:style>
    </a:spDef>
    <a:txDef>
      <a:spPr>
        <a:noFill/>
      </a:spPr>
      <a:bodyPr wrap="none" rtlCol="0">
        <a:spAutoFit/>
      </a:bodyPr>
      <a:lstStyle>
        <a:defPPr>
          <a:defRPr kumimoji="1" dirty="0" smtClean="0">
            <a:latin typeface="BIZ UDPゴシック" panose="020B0400000000000000" pitchFamily="50" charset="-128"/>
            <a:ea typeface="BIZ UDPゴシック" panose="020B0400000000000000"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2236</TotalTime>
  <Words>2413</Words>
  <Application>Microsoft Office PowerPoint</Application>
  <PresentationFormat>ワイド画面</PresentationFormat>
  <Paragraphs>564</Paragraphs>
  <Slides>51</Slides>
  <Notes>21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51</vt:i4>
      </vt:variant>
    </vt:vector>
  </HeadingPairs>
  <TitlesOfParts>
    <vt:vector size="60" baseType="lpstr">
      <vt:lpstr>BIZ UDPゴシック</vt:lpstr>
      <vt:lpstr>BIZ UDゴシック</vt:lpstr>
      <vt:lpstr>Meiryo UI</vt:lpstr>
      <vt:lpstr>ＭＳ Ｐゴシック</vt:lpstr>
      <vt:lpstr>UD デジタル 教科書体 NP-B</vt:lpstr>
      <vt:lpstr>Arial</vt:lpstr>
      <vt:lpstr>Calibri</vt:lpstr>
      <vt:lpstr>Wingdings</vt:lpstr>
      <vt:lpstr>Office テーマ</vt:lpstr>
      <vt:lpstr>第2章 迷路その１</vt:lpstr>
      <vt:lpstr>目次</vt:lpstr>
      <vt:lpstr>目次</vt:lpstr>
      <vt:lpstr>番兵法</vt:lpstr>
      <vt:lpstr>目次</vt:lpstr>
      <vt:lpstr>無限ループ禁止！</vt:lpstr>
      <vt:lpstr>目次</vt:lpstr>
      <vt:lpstr>プログラミングの4要素</vt:lpstr>
      <vt:lpstr>PowerPoint プレゼンテーション</vt:lpstr>
      <vt:lpstr>PowerPoint プレゼンテーション</vt:lpstr>
      <vt:lpstr>PowerPoint プレゼンテーション</vt:lpstr>
      <vt:lpstr>PowerPoint プレゼンテーション</vt:lpstr>
      <vt:lpstr>目次</vt:lpstr>
      <vt:lpstr>説明変数</vt:lpstr>
      <vt:lpstr>説明変数（66ページ、4行目）</vt:lpstr>
      <vt:lpstr>説明変数（66ページ、5行目）</vt:lpstr>
      <vt:lpstr>目次</vt:lpstr>
      <vt:lpstr>目次</vt:lpstr>
      <vt:lpstr>座標系</vt:lpstr>
      <vt:lpstr>座標系</vt:lpstr>
      <vt:lpstr>座標系</vt:lpstr>
      <vt:lpstr>目次</vt:lpstr>
      <vt:lpstr>修飾関係の非明瞭性/パターン</vt:lpstr>
      <vt:lpstr>修飾関係の非明瞭性/対策</vt:lpstr>
      <vt:lpstr>修飾関係の非明瞭性/現象名</vt:lpstr>
      <vt:lpstr>修飾関係の非明瞭性</vt:lpstr>
      <vt:lpstr>目次</vt:lpstr>
      <vt:lpstr>第3章 修飾の順序</vt:lpstr>
      <vt:lpstr>PowerPoint プレゼンテーション</vt:lpstr>
      <vt:lpstr>〈前フリ〉正しさの根拠 正当 or 正統</vt:lpstr>
      <vt:lpstr>〈前振り〉正しさの根拠 正当 or 正統</vt:lpstr>
      <vt:lpstr>〈本命〉第3章の前提としての 言語感覚の共有</vt:lpstr>
      <vt:lpstr>PowerPoint プレゼンテーション</vt:lpstr>
      <vt:lpstr>PowerPoint プレゼンテーション</vt:lpstr>
      <vt:lpstr>正しさの根拠 正当 or 正統</vt:lpstr>
      <vt:lpstr>〈本命〉第3章の前提としての 言語感覚の共有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読書にまつわる困りごと</vt:lpstr>
      <vt:lpstr>PowerPoint プレゼンテーション</vt:lpstr>
      <vt:lpstr>水平読書法・垂直読書法</vt:lpstr>
      <vt:lpstr>水平読書法・垂直読書法</vt:lpstr>
      <vt:lpstr>自分の知らない世界→買う</vt:lpstr>
      <vt:lpstr>三色ボールペン読書法</vt:lpstr>
      <vt:lpstr>アウトプット読書法</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就職する側とされる側</dc:title>
  <dc:creator>早川 剛</dc:creator>
  <cp:lastModifiedBy>早川 剛</cp:lastModifiedBy>
  <cp:revision>923</cp:revision>
  <dcterms:created xsi:type="dcterms:W3CDTF">2024-08-15T04:13:07Z</dcterms:created>
  <dcterms:modified xsi:type="dcterms:W3CDTF">2024-09-11T00:55:11Z</dcterms:modified>
</cp:coreProperties>
</file>